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764" r:id="rId5"/>
  </p:sldMasterIdLst>
  <p:notesMasterIdLst>
    <p:notesMasterId r:id="rId37"/>
  </p:notesMasterIdLst>
  <p:handoutMasterIdLst>
    <p:handoutMasterId r:id="rId38"/>
  </p:handoutMasterIdLst>
  <p:sldIdLst>
    <p:sldId id="257" r:id="rId6"/>
    <p:sldId id="1202" r:id="rId7"/>
    <p:sldId id="1296" r:id="rId8"/>
    <p:sldId id="1139" r:id="rId9"/>
    <p:sldId id="1222" r:id="rId10"/>
    <p:sldId id="1272" r:id="rId11"/>
    <p:sldId id="1273" r:id="rId12"/>
    <p:sldId id="1220" r:id="rId13"/>
    <p:sldId id="1274" r:id="rId14"/>
    <p:sldId id="1275" r:id="rId15"/>
    <p:sldId id="1276" r:id="rId16"/>
    <p:sldId id="1277" r:id="rId17"/>
    <p:sldId id="1278" r:id="rId18"/>
    <p:sldId id="1279" r:id="rId19"/>
    <p:sldId id="1280" r:id="rId20"/>
    <p:sldId id="1281" r:id="rId21"/>
    <p:sldId id="1141" r:id="rId22"/>
    <p:sldId id="1282" r:id="rId23"/>
    <p:sldId id="1283" r:id="rId24"/>
    <p:sldId id="1284" r:id="rId25"/>
    <p:sldId id="1285" r:id="rId26"/>
    <p:sldId id="1205" r:id="rId27"/>
    <p:sldId id="1288" r:id="rId28"/>
    <p:sldId id="1289" r:id="rId29"/>
    <p:sldId id="1290" r:id="rId30"/>
    <p:sldId id="1291" r:id="rId31"/>
    <p:sldId id="1292" r:id="rId32"/>
    <p:sldId id="1293" r:id="rId33"/>
    <p:sldId id="1294" r:id="rId34"/>
    <p:sldId id="1295" r:id="rId35"/>
    <p:sldId id="1177" r:id="rId36"/>
  </p:sldIdLst>
  <p:sldSz cx="9144000" cy="6858000" type="screen4x3"/>
  <p:notesSz cx="6788150" cy="9923463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2727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5" orient="horz" pos="2047" userDrawn="1">
          <p15:clr>
            <a:srgbClr val="A4A3A4"/>
          </p15:clr>
        </p15:guide>
        <p15:guide id="6" pos="4218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orient="horz" pos="34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ürgen Henke" initials="JH" lastIdx="9" clrIdx="0">
    <p:extLst>
      <p:ext uri="{19B8F6BF-5375-455C-9EA6-DF929625EA0E}">
        <p15:presenceInfo xmlns:p15="http://schemas.microsoft.com/office/powerpoint/2012/main" userId="S::juergen.henke@kea-bw.de::a648b323-f50b-485e-826c-3cd79de69c19" providerId="AD"/>
      </p:ext>
    </p:extLst>
  </p:cmAuthor>
  <p:cmAuthor id="2" name="Marietta Weiss" initials="MW" lastIdx="4" clrIdx="1">
    <p:extLst>
      <p:ext uri="{19B8F6BF-5375-455C-9EA6-DF929625EA0E}">
        <p15:presenceInfo xmlns:p15="http://schemas.microsoft.com/office/powerpoint/2012/main" userId="S::marietta.weiss@kea-bw.de::c8721209-b611-4b69-bdb8-8e114eafd7a7" providerId="AD"/>
      </p:ext>
    </p:extLst>
  </p:cmAuthor>
  <p:cmAuthor id="3" name="Hettler, Frank [ZAB]" initials="HF[" lastIdx="1" clrIdx="2">
    <p:extLst>
      <p:ext uri="{19B8F6BF-5375-455C-9EA6-DF929625EA0E}">
        <p15:presenceInfo xmlns:p15="http://schemas.microsoft.com/office/powerpoint/2012/main" userId="S-1-5-21-681261520-3620272970-857560330-2655" providerId="AD"/>
      </p:ext>
    </p:extLst>
  </p:cmAuthor>
  <p:cmAuthor id="4" name="Frank Hettler" initials="FH" lastIdx="2" clrIdx="3">
    <p:extLst>
      <p:ext uri="{19B8F6BF-5375-455C-9EA6-DF929625EA0E}">
        <p15:presenceInfo xmlns:p15="http://schemas.microsoft.com/office/powerpoint/2012/main" userId="S::frank.hettler@kea-bw.de::761b61b0-19ad-443c-b162-dfd22d647e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73"/>
    <a:srgbClr val="55AB82"/>
    <a:srgbClr val="348098"/>
    <a:srgbClr val="F6781D"/>
    <a:srgbClr val="6DAEC5"/>
    <a:srgbClr val="96C5D5"/>
    <a:srgbClr val="F27536"/>
    <a:srgbClr val="BFAA0D"/>
    <a:srgbClr val="A7950B"/>
    <a:srgbClr val="9A9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A0C51-3A36-4E89-92C2-743866D77B27}" v="16" dt="2020-04-27T08:55:25.682"/>
    <p1510:client id="{2FD09FAB-795B-4E80-B6B6-01AFA1A31E3F}" v="3" dt="2020-04-29T07:52:05.911"/>
    <p1510:client id="{3046FC30-FD2C-4329-ADB0-1768F6944B94}" v="561" dt="2020-05-05T14:53:27.274"/>
    <p1510:client id="{7487AF49-2B6B-4B13-8BBA-5126D2C7B9F6}" v="6" dt="2020-04-29T11:03:40.856"/>
    <p1510:client id="{93452D97-858D-479E-8BDC-EA11888B2629}" v="6" dt="2020-06-09T14:29:15.706"/>
    <p1510:client id="{AB16450A-EFD7-429B-82A0-838633CC9C1A}" v="2" dt="2020-07-01T06:23:25.590"/>
    <p1510:client id="{BB63A476-7670-43C3-B46E-20BC9A4B7041}" v="151" dt="2020-04-27T09:57:21.691"/>
    <p1510:client id="{CCCAD615-C640-FBAC-EBBE-AE3BBA08016F}" v="127" dt="2020-08-10T15:18:35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39" autoAdjust="0"/>
  </p:normalViewPr>
  <p:slideViewPr>
    <p:cSldViewPr snapToGrid="0">
      <p:cViewPr varScale="1">
        <p:scale>
          <a:sx n="87" d="100"/>
          <a:sy n="87" d="100"/>
        </p:scale>
        <p:origin x="1620" y="90"/>
      </p:cViewPr>
      <p:guideLst>
        <p:guide orient="horz" pos="1094"/>
        <p:guide orient="horz" pos="618"/>
        <p:guide orient="horz" pos="2727"/>
        <p:guide pos="431"/>
        <p:guide orient="horz" pos="2047"/>
        <p:guide pos="4218"/>
        <p:guide/>
        <p:guide orient="horz" pos="34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tta Weiss" userId="S::marietta.weiss@kea-bw.de::c8721209-b611-4b69-bdb8-8e114eafd7a7" providerId="AD" clId="Web-{93452D97-858D-479E-8BDC-EA11888B2629}"/>
    <pc:docChg chg="modSld">
      <pc:chgData name="Marietta Weiss" userId="S::marietta.weiss@kea-bw.de::c8721209-b611-4b69-bdb8-8e114eafd7a7" providerId="AD" clId="Web-{93452D97-858D-479E-8BDC-EA11888B2629}" dt="2020-06-09T14:29:13.253" v="4" actId="20577"/>
      <pc:docMkLst>
        <pc:docMk/>
      </pc:docMkLst>
      <pc:sldChg chg="modSp">
        <pc:chgData name="Marietta Weiss" userId="S::marietta.weiss@kea-bw.de::c8721209-b611-4b69-bdb8-8e114eafd7a7" providerId="AD" clId="Web-{93452D97-858D-479E-8BDC-EA11888B2629}" dt="2020-06-09T14:29:11.988" v="2" actId="20577"/>
        <pc:sldMkLst>
          <pc:docMk/>
          <pc:sldMk cId="2652425963" sldId="1290"/>
        </pc:sldMkLst>
        <pc:spChg chg="mod">
          <ac:chgData name="Marietta Weiss" userId="S::marietta.weiss@kea-bw.de::c8721209-b611-4b69-bdb8-8e114eafd7a7" providerId="AD" clId="Web-{93452D97-858D-479E-8BDC-EA11888B2629}" dt="2020-06-09T14:29:11.988" v="2" actId="20577"/>
          <ac:spMkLst>
            <pc:docMk/>
            <pc:sldMk cId="2652425963" sldId="1290"/>
            <ac:spMk id="21" creationId="{00000000-0000-0000-0000-000000000000}"/>
          </ac:spMkLst>
        </pc:spChg>
      </pc:sldChg>
    </pc:docChg>
  </pc:docChgLst>
  <pc:docChgLst>
    <pc:chgData name="Marietta Weiss" userId="S::marietta.weiss@kea-bw.de::c8721209-b611-4b69-bdb8-8e114eafd7a7" providerId="AD" clId="Web-{AB16450A-EFD7-429B-82A0-838633CC9C1A}"/>
    <pc:docChg chg="modSld">
      <pc:chgData name="Marietta Weiss" userId="S::marietta.weiss@kea-bw.de::c8721209-b611-4b69-bdb8-8e114eafd7a7" providerId="AD" clId="Web-{AB16450A-EFD7-429B-82A0-838633CC9C1A}" dt="2020-07-01T06:23:25.590" v="1" actId="20577"/>
      <pc:docMkLst>
        <pc:docMk/>
      </pc:docMkLst>
      <pc:sldChg chg="modSp">
        <pc:chgData name="Marietta Weiss" userId="S::marietta.weiss@kea-bw.de::c8721209-b611-4b69-bdb8-8e114eafd7a7" providerId="AD" clId="Web-{AB16450A-EFD7-429B-82A0-838633CC9C1A}" dt="2020-07-01T06:23:25.590" v="0" actId="20577"/>
        <pc:sldMkLst>
          <pc:docMk/>
          <pc:sldMk cId="3344574262" sldId="1281"/>
        </pc:sldMkLst>
        <pc:spChg chg="mod">
          <ac:chgData name="Marietta Weiss" userId="S::marietta.weiss@kea-bw.de::c8721209-b611-4b69-bdb8-8e114eafd7a7" providerId="AD" clId="Web-{AB16450A-EFD7-429B-82A0-838633CC9C1A}" dt="2020-07-01T06:23:25.590" v="0" actId="20577"/>
          <ac:spMkLst>
            <pc:docMk/>
            <pc:sldMk cId="3344574262" sldId="1281"/>
            <ac:spMk id="24" creationId="{00000000-0000-0000-0000-000000000000}"/>
          </ac:spMkLst>
        </pc:spChg>
      </pc:sldChg>
    </pc:docChg>
  </pc:docChgLst>
  <pc:docChgLst>
    <pc:chgData name="Marietta Weiss" userId="S::marietta.weiss@kea-bw.de::c8721209-b611-4b69-bdb8-8e114eafd7a7" providerId="AD" clId="Web-{1F6A0C51-3A36-4E89-92C2-743866D77B27}"/>
    <pc:docChg chg="modSld">
      <pc:chgData name="Marietta Weiss" userId="S::marietta.weiss@kea-bw.de::c8721209-b611-4b69-bdb8-8e114eafd7a7" providerId="AD" clId="Web-{1F6A0C51-3A36-4E89-92C2-743866D77B27}" dt="2020-04-27T08:55:25.682" v="15" actId="20577"/>
      <pc:docMkLst>
        <pc:docMk/>
      </pc:docMkLst>
      <pc:sldChg chg="modSp">
        <pc:chgData name="Marietta Weiss" userId="S::marietta.weiss@kea-bw.de::c8721209-b611-4b69-bdb8-8e114eafd7a7" providerId="AD" clId="Web-{1F6A0C51-3A36-4E89-92C2-743866D77B27}" dt="2020-04-27T08:55:25.682" v="15" actId="20577"/>
        <pc:sldMkLst>
          <pc:docMk/>
          <pc:sldMk cId="1332504422" sldId="1240"/>
        </pc:sldMkLst>
        <pc:spChg chg="mod">
          <ac:chgData name="Marietta Weiss" userId="S::marietta.weiss@kea-bw.de::c8721209-b611-4b69-bdb8-8e114eafd7a7" providerId="AD" clId="Web-{1F6A0C51-3A36-4E89-92C2-743866D77B27}" dt="2020-04-27T08:55:25.682" v="15" actId="20577"/>
          <ac:spMkLst>
            <pc:docMk/>
            <pc:sldMk cId="1332504422" sldId="1240"/>
            <ac:spMk id="12" creationId="{00000000-0000-0000-0000-000000000000}"/>
          </ac:spMkLst>
        </pc:spChg>
      </pc:sldChg>
    </pc:docChg>
  </pc:docChgLst>
  <pc:docChgLst>
    <pc:chgData name="Jürgen Henke" userId="S::juergen.henke@kea-bw.de::a648b323-f50b-485e-826c-3cd79de69c19" providerId="AD" clId="Web-{2FD09FAB-795B-4E80-B6B6-01AFA1A31E3F}"/>
    <pc:docChg chg="modSld">
      <pc:chgData name="Jürgen Henke" userId="S::juergen.henke@kea-bw.de::a648b323-f50b-485e-826c-3cd79de69c19" providerId="AD" clId="Web-{2FD09FAB-795B-4E80-B6B6-01AFA1A31E3F}" dt="2020-04-29T07:54:05.099" v="34"/>
      <pc:docMkLst>
        <pc:docMk/>
      </pc:docMkLst>
      <pc:sldChg chg="addCm">
        <pc:chgData name="Jürgen Henke" userId="S::juergen.henke@kea-bw.de::a648b323-f50b-485e-826c-3cd79de69c19" providerId="AD" clId="Web-{2FD09FAB-795B-4E80-B6B6-01AFA1A31E3F}" dt="2020-04-29T07:49:02.800" v="1"/>
        <pc:sldMkLst>
          <pc:docMk/>
          <pc:sldMk cId="1560167160" sldId="1223"/>
        </pc:sldMkLst>
      </pc:sldChg>
      <pc:sldChg chg="addCm modNotes">
        <pc:chgData name="Jürgen Henke" userId="S::juergen.henke@kea-bw.de::a648b323-f50b-485e-826c-3cd79de69c19" providerId="AD" clId="Web-{2FD09FAB-795B-4E80-B6B6-01AFA1A31E3F}" dt="2020-04-29T07:54:05.099" v="34"/>
        <pc:sldMkLst>
          <pc:docMk/>
          <pc:sldMk cId="3579154778" sldId="1247"/>
        </pc:sldMkLst>
      </pc:sldChg>
    </pc:docChg>
  </pc:docChgLst>
  <pc:docChgLst>
    <pc:chgData name="Marietta Weiss" userId="S::marietta.weiss@kea-bw.de::c8721209-b611-4b69-bdb8-8e114eafd7a7" providerId="AD" clId="Web-{BB63A476-7670-43C3-B46E-20BC9A4B7041}"/>
    <pc:docChg chg="addSld modSld">
      <pc:chgData name="Marietta Weiss" userId="S::marietta.weiss@kea-bw.de::c8721209-b611-4b69-bdb8-8e114eafd7a7" providerId="AD" clId="Web-{BB63A476-7670-43C3-B46E-20BC9A4B7041}" dt="2020-04-27T09:57:21.691" v="7"/>
      <pc:docMkLst>
        <pc:docMk/>
      </pc:docMkLst>
      <pc:sldChg chg="addSp delSp">
        <pc:chgData name="Marietta Weiss" userId="S::marietta.weiss@kea-bw.de::c8721209-b611-4b69-bdb8-8e114eafd7a7" providerId="AD" clId="Web-{BB63A476-7670-43C3-B46E-20BC9A4B7041}" dt="2020-04-27T09:55:59.675" v="1"/>
        <pc:sldMkLst>
          <pc:docMk/>
          <pc:sldMk cId="1409500420" sldId="1216"/>
        </pc:sldMkLst>
        <pc:picChg chg="add del">
          <ac:chgData name="Marietta Weiss" userId="S::marietta.weiss@kea-bw.de::c8721209-b611-4b69-bdb8-8e114eafd7a7" providerId="AD" clId="Web-{BB63A476-7670-43C3-B46E-20BC9A4B7041}" dt="2020-04-27T09:55:59.675" v="1"/>
          <ac:picMkLst>
            <pc:docMk/>
            <pc:sldMk cId="1409500420" sldId="1216"/>
            <ac:picMk id="8" creationId="{57213B38-9349-4E5B-B55A-A9B52BB610C2}"/>
          </ac:picMkLst>
        </pc:picChg>
      </pc:sldChg>
      <pc:sldChg chg="delSp modSp add replId">
        <pc:chgData name="Marietta Weiss" userId="S::marietta.weiss@kea-bw.de::c8721209-b611-4b69-bdb8-8e114eafd7a7" providerId="AD" clId="Web-{BB63A476-7670-43C3-B46E-20BC9A4B7041}" dt="2020-04-27T09:57:21.691" v="7"/>
        <pc:sldMkLst>
          <pc:docMk/>
          <pc:sldMk cId="1140683352" sldId="1269"/>
        </pc:sldMkLst>
        <pc:spChg chg="del">
          <ac:chgData name="Marietta Weiss" userId="S::marietta.weiss@kea-bw.de::c8721209-b611-4b69-bdb8-8e114eafd7a7" providerId="AD" clId="Web-{BB63A476-7670-43C3-B46E-20BC9A4B7041}" dt="2020-04-27T09:57:21.691" v="7"/>
          <ac:spMkLst>
            <pc:docMk/>
            <pc:sldMk cId="1140683352" sldId="1269"/>
            <ac:spMk id="5" creationId="{00000000-0000-0000-0000-000000000000}"/>
          </ac:spMkLst>
        </pc:spChg>
        <pc:spChg chg="del">
          <ac:chgData name="Marietta Weiss" userId="S::marietta.weiss@kea-bw.de::c8721209-b611-4b69-bdb8-8e114eafd7a7" providerId="AD" clId="Web-{BB63A476-7670-43C3-B46E-20BC9A4B7041}" dt="2020-04-27T09:56:12.347" v="3"/>
          <ac:spMkLst>
            <pc:docMk/>
            <pc:sldMk cId="1140683352" sldId="1269"/>
            <ac:spMk id="6" creationId="{00000000-0000-0000-0000-000000000000}"/>
          </ac:spMkLst>
        </pc:spChg>
        <pc:spChg chg="del">
          <ac:chgData name="Marietta Weiss" userId="S::marietta.weiss@kea-bw.de::c8721209-b611-4b69-bdb8-8e114eafd7a7" providerId="AD" clId="Web-{BB63A476-7670-43C3-B46E-20BC9A4B7041}" dt="2020-04-27T09:56:14.441" v="4"/>
          <ac:spMkLst>
            <pc:docMk/>
            <pc:sldMk cId="1140683352" sldId="1269"/>
            <ac:spMk id="7" creationId="{00000000-0000-0000-0000-000000000000}"/>
          </ac:spMkLst>
        </pc:spChg>
        <pc:picChg chg="mod">
          <ac:chgData name="Marietta Weiss" userId="S::marietta.weiss@kea-bw.de::c8721209-b611-4b69-bdb8-8e114eafd7a7" providerId="AD" clId="Web-{BB63A476-7670-43C3-B46E-20BC9A4B7041}" dt="2020-04-27T09:57:07.348" v="6" actId="1076"/>
          <ac:picMkLst>
            <pc:docMk/>
            <pc:sldMk cId="1140683352" sldId="1269"/>
            <ac:picMk id="3" creationId="{00000000-0000-0000-0000-000000000000}"/>
          </ac:picMkLst>
        </pc:picChg>
      </pc:sldChg>
    </pc:docChg>
  </pc:docChgLst>
  <pc:docChgLst>
    <pc:chgData name="Jürgen Henke" userId="S::juergen.henke@kea-bw.de::a648b323-f50b-485e-826c-3cd79de69c19" providerId="AD" clId="Web-{7487AF49-2B6B-4B13-8BBA-5126D2C7B9F6}"/>
    <pc:docChg chg="">
      <pc:chgData name="Jürgen Henke" userId="S::juergen.henke@kea-bw.de::a648b323-f50b-485e-826c-3cd79de69c19" providerId="AD" clId="Web-{7487AF49-2B6B-4B13-8BBA-5126D2C7B9F6}" dt="2020-04-29T11:03:40.856" v="5"/>
      <pc:docMkLst>
        <pc:docMk/>
      </pc:docMkLst>
      <pc:sldChg chg="addCm">
        <pc:chgData name="Jürgen Henke" userId="S::juergen.henke@kea-bw.de::a648b323-f50b-485e-826c-3cd79de69c19" providerId="AD" clId="Web-{7487AF49-2B6B-4B13-8BBA-5126D2C7B9F6}" dt="2020-04-29T09:15:04.853" v="1"/>
        <pc:sldMkLst>
          <pc:docMk/>
          <pc:sldMk cId="3019855935" sldId="1235"/>
        </pc:sldMkLst>
      </pc:sldChg>
      <pc:sldChg chg="addCm">
        <pc:chgData name="Jürgen Henke" userId="S::juergen.henke@kea-bw.de::a648b323-f50b-485e-826c-3cd79de69c19" providerId="AD" clId="Web-{7487AF49-2B6B-4B13-8BBA-5126D2C7B9F6}" dt="2020-04-29T09:16:52.245" v="2"/>
        <pc:sldMkLst>
          <pc:docMk/>
          <pc:sldMk cId="2540133443" sldId="1253"/>
        </pc:sldMkLst>
      </pc:sldChg>
      <pc:sldChg chg="addCm">
        <pc:chgData name="Jürgen Henke" userId="S::juergen.henke@kea-bw.de::a648b323-f50b-485e-826c-3cd79de69c19" providerId="AD" clId="Web-{7487AF49-2B6B-4B13-8BBA-5126D2C7B9F6}" dt="2020-04-29T09:10:15.225" v="0"/>
        <pc:sldMkLst>
          <pc:docMk/>
          <pc:sldMk cId="3171124572" sldId="1254"/>
        </pc:sldMkLst>
      </pc:sldChg>
      <pc:sldChg chg="addCm">
        <pc:chgData name="Jürgen Henke" userId="S::juergen.henke@kea-bw.de::a648b323-f50b-485e-826c-3cd79de69c19" providerId="AD" clId="Web-{7487AF49-2B6B-4B13-8BBA-5126D2C7B9F6}" dt="2020-04-29T11:00:10.011" v="3"/>
        <pc:sldMkLst>
          <pc:docMk/>
          <pc:sldMk cId="3156453626" sldId="1256"/>
        </pc:sldMkLst>
      </pc:sldChg>
      <pc:sldChg chg="addCm">
        <pc:chgData name="Jürgen Henke" userId="S::juergen.henke@kea-bw.de::a648b323-f50b-485e-826c-3cd79de69c19" providerId="AD" clId="Web-{7487AF49-2B6B-4B13-8BBA-5126D2C7B9F6}" dt="2020-04-29T11:03:40.856" v="5"/>
        <pc:sldMkLst>
          <pc:docMk/>
          <pc:sldMk cId="3228993662" sldId="1263"/>
        </pc:sldMkLst>
      </pc:sldChg>
      <pc:sldChg chg="addCm">
        <pc:chgData name="Jürgen Henke" userId="S::juergen.henke@kea-bw.de::a648b323-f50b-485e-826c-3cd79de69c19" providerId="AD" clId="Web-{7487AF49-2B6B-4B13-8BBA-5126D2C7B9F6}" dt="2020-04-29T11:01:57.542" v="4"/>
        <pc:sldMkLst>
          <pc:docMk/>
          <pc:sldMk cId="1418262356" sldId="1265"/>
        </pc:sldMkLst>
      </pc:sldChg>
    </pc:docChg>
  </pc:docChgLst>
  <pc:docChgLst>
    <pc:chgData name="Marietta Weiss" userId="S::marietta.weiss@kea-bw.de::c8721209-b611-4b69-bdb8-8e114eafd7a7" providerId="AD" clId="Web-{3046FC30-FD2C-4329-ADB0-1768F6944B94}"/>
    <pc:docChg chg="addSld modSld">
      <pc:chgData name="Marietta Weiss" userId="S::marietta.weiss@kea-bw.de::c8721209-b611-4b69-bdb8-8e114eafd7a7" providerId="AD" clId="Web-{3046FC30-FD2C-4329-ADB0-1768F6944B94}" dt="2020-05-05T14:53:27.274" v="544"/>
      <pc:docMkLst>
        <pc:docMk/>
      </pc:docMkLst>
      <pc:sldChg chg="addSp delSp modSp addCm">
        <pc:chgData name="Marietta Weiss" userId="S::marietta.weiss@kea-bw.de::c8721209-b611-4b69-bdb8-8e114eafd7a7" providerId="AD" clId="Web-{3046FC30-FD2C-4329-ADB0-1768F6944B94}" dt="2020-05-05T14:33:52.529" v="215" actId="1076"/>
        <pc:sldMkLst>
          <pc:docMk/>
          <pc:sldMk cId="3019855935" sldId="1235"/>
        </pc:sldMkLst>
        <pc:spChg chg="add mod">
          <ac:chgData name="Marietta Weiss" userId="S::marietta.weiss@kea-bw.de::c8721209-b611-4b69-bdb8-8e114eafd7a7" providerId="AD" clId="Web-{3046FC30-FD2C-4329-ADB0-1768F6944B94}" dt="2020-05-05T14:28:40.947" v="136" actId="20577"/>
          <ac:spMkLst>
            <pc:docMk/>
            <pc:sldMk cId="3019855935" sldId="1235"/>
            <ac:spMk id="2" creationId="{E0630C05-4FB8-4396-9650-49DC699B895C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32:18.918" v="199" actId="14100"/>
          <ac:spMkLst>
            <pc:docMk/>
            <pc:sldMk cId="3019855935" sldId="1235"/>
            <ac:spMk id="10" creationId="{00000000-0000-0000-0000-000000000000}"/>
          </ac:spMkLst>
        </pc:spChg>
        <pc:spChg chg="add del mod">
          <ac:chgData name="Marietta Weiss" userId="S::marietta.weiss@kea-bw.de::c8721209-b611-4b69-bdb8-8e114eafd7a7" providerId="AD" clId="Web-{3046FC30-FD2C-4329-ADB0-1768F6944B94}" dt="2020-05-05T14:30:39.714" v="173"/>
          <ac:spMkLst>
            <pc:docMk/>
            <pc:sldMk cId="3019855935" sldId="1235"/>
            <ac:spMk id="11" creationId="{1FB085ED-608B-4342-9410-4D22F221663C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32:23.308" v="202" actId="1076"/>
          <ac:spMkLst>
            <pc:docMk/>
            <pc:sldMk cId="3019855935" sldId="1235"/>
            <ac:spMk id="12" creationId="{00000000-0000-0000-0000-000000000000}"/>
          </ac:spMkLst>
        </pc:spChg>
        <pc:spChg chg="add mod">
          <ac:chgData name="Marietta Weiss" userId="S::marietta.weiss@kea-bw.de::c8721209-b611-4b69-bdb8-8e114eafd7a7" providerId="AD" clId="Web-{3046FC30-FD2C-4329-ADB0-1768F6944B94}" dt="2020-05-05T14:33:07.528" v="210" actId="1076"/>
          <ac:spMkLst>
            <pc:docMk/>
            <pc:sldMk cId="3019855935" sldId="1235"/>
            <ac:spMk id="13" creationId="{9E2308CE-730B-42D4-88F6-DC8340C32885}"/>
          </ac:spMkLst>
        </pc:spChg>
        <pc:spChg chg="del">
          <ac:chgData name="Marietta Weiss" userId="S::marietta.weiss@kea-bw.de::c8721209-b611-4b69-bdb8-8e114eafd7a7" providerId="AD" clId="Web-{3046FC30-FD2C-4329-ADB0-1768F6944B94}" dt="2020-05-05T14:30:38.651" v="172"/>
          <ac:spMkLst>
            <pc:docMk/>
            <pc:sldMk cId="3019855935" sldId="1235"/>
            <ac:spMk id="14" creationId="{00000000-0000-0000-0000-000000000000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33:00.293" v="207" actId="1076"/>
          <ac:spMkLst>
            <pc:docMk/>
            <pc:sldMk cId="3019855935" sldId="1235"/>
            <ac:spMk id="15" creationId="{00000000-0000-0000-0000-000000000000}"/>
          </ac:spMkLst>
        </pc:spChg>
        <pc:spChg chg="mod ord">
          <ac:chgData name="Marietta Weiss" userId="S::marietta.weiss@kea-bw.de::c8721209-b611-4b69-bdb8-8e114eafd7a7" providerId="AD" clId="Web-{3046FC30-FD2C-4329-ADB0-1768F6944B94}" dt="2020-05-05T14:33:52.529" v="215" actId="1076"/>
          <ac:spMkLst>
            <pc:docMk/>
            <pc:sldMk cId="3019855935" sldId="1235"/>
            <ac:spMk id="16" creationId="{00000000-0000-0000-0000-000000000000}"/>
          </ac:spMkLst>
        </pc:spChg>
        <pc:spChg chg="add mod">
          <ac:chgData name="Marietta Weiss" userId="S::marietta.weiss@kea-bw.de::c8721209-b611-4b69-bdb8-8e114eafd7a7" providerId="AD" clId="Web-{3046FC30-FD2C-4329-ADB0-1768F6944B94}" dt="2020-05-05T14:33:07.496" v="209" actId="1076"/>
          <ac:spMkLst>
            <pc:docMk/>
            <pc:sldMk cId="3019855935" sldId="1235"/>
            <ac:spMk id="17" creationId="{799CFA60-3C36-4123-91CA-708C0C0202D8}"/>
          </ac:spMkLst>
        </pc:spChg>
        <pc:spChg chg="add mod">
          <ac:chgData name="Marietta Weiss" userId="S::marietta.weiss@kea-bw.de::c8721209-b611-4b69-bdb8-8e114eafd7a7" providerId="AD" clId="Web-{3046FC30-FD2C-4329-ADB0-1768F6944B94}" dt="2020-05-05T14:33:00.247" v="205" actId="1076"/>
          <ac:spMkLst>
            <pc:docMk/>
            <pc:sldMk cId="3019855935" sldId="1235"/>
            <ac:spMk id="18" creationId="{386EF66C-6677-4CEB-B45B-6B59EA430B7A}"/>
          </ac:spMkLst>
        </pc:spChg>
      </pc:sldChg>
      <pc:sldChg chg="modSp">
        <pc:chgData name="Marietta Weiss" userId="S::marietta.weiss@kea-bw.de::c8721209-b611-4b69-bdb8-8e114eafd7a7" providerId="AD" clId="Web-{3046FC30-FD2C-4329-ADB0-1768F6944B94}" dt="2020-05-05T14:44:17.034" v="451"/>
        <pc:sldMkLst>
          <pc:docMk/>
          <pc:sldMk cId="2403139501" sldId="1252"/>
        </pc:sldMkLst>
        <pc:spChg chg="mod">
          <ac:chgData name="Marietta Weiss" userId="S::marietta.weiss@kea-bw.de::c8721209-b611-4b69-bdb8-8e114eafd7a7" providerId="AD" clId="Web-{3046FC30-FD2C-4329-ADB0-1768F6944B94}" dt="2020-05-05T14:44:00.987" v="450"/>
          <ac:spMkLst>
            <pc:docMk/>
            <pc:sldMk cId="2403139501" sldId="1252"/>
            <ac:spMk id="24" creationId="{00000000-0000-0000-0000-000000000000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43:46.752" v="444"/>
          <ac:spMkLst>
            <pc:docMk/>
            <pc:sldMk cId="2403139501" sldId="1252"/>
            <ac:spMk id="34" creationId="{00000000-0000-0000-0000-000000000000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43:46.659" v="442"/>
          <ac:spMkLst>
            <pc:docMk/>
            <pc:sldMk cId="2403139501" sldId="1252"/>
            <ac:spMk id="36" creationId="{00000000-0000-0000-0000-000000000000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43:46.706" v="443"/>
          <ac:spMkLst>
            <pc:docMk/>
            <pc:sldMk cId="2403139501" sldId="1252"/>
            <ac:spMk id="37" creationId="{00000000-0000-0000-0000-000000000000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44:17.034" v="451"/>
          <ac:spMkLst>
            <pc:docMk/>
            <pc:sldMk cId="2403139501" sldId="1252"/>
            <ac:spMk id="42" creationId="{00000000-0000-0000-0000-000000000000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43:50.753" v="448"/>
          <ac:spMkLst>
            <pc:docMk/>
            <pc:sldMk cId="2403139501" sldId="1252"/>
            <ac:spMk id="45" creationId="{00000000-0000-0000-0000-000000000000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43:46.799" v="445"/>
          <ac:spMkLst>
            <pc:docMk/>
            <pc:sldMk cId="2403139501" sldId="1252"/>
            <ac:spMk id="54" creationId="{00000000-0000-0000-0000-000000000000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43:57.534" v="449"/>
          <ac:spMkLst>
            <pc:docMk/>
            <pc:sldMk cId="2403139501" sldId="1252"/>
            <ac:spMk id="55" creationId="{00000000-0000-0000-0000-000000000000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43:46.846" v="446"/>
          <ac:spMkLst>
            <pc:docMk/>
            <pc:sldMk cId="2403139501" sldId="1252"/>
            <ac:spMk id="56" creationId="{00000000-0000-0000-0000-000000000000}"/>
          </ac:spMkLst>
        </pc:spChg>
        <pc:spChg chg="mod">
          <ac:chgData name="Marietta Weiss" userId="S::marietta.weiss@kea-bw.de::c8721209-b611-4b69-bdb8-8e114eafd7a7" providerId="AD" clId="Web-{3046FC30-FD2C-4329-ADB0-1768F6944B94}" dt="2020-05-05T14:43:46.893" v="447"/>
          <ac:spMkLst>
            <pc:docMk/>
            <pc:sldMk cId="2403139501" sldId="1252"/>
            <ac:spMk id="57" creationId="{00000000-0000-0000-0000-000000000000}"/>
          </ac:spMkLst>
        </pc:spChg>
      </pc:sldChg>
      <pc:sldChg chg="modSp addCm">
        <pc:chgData name="Marietta Weiss" userId="S::marietta.weiss@kea-bw.de::c8721209-b611-4b69-bdb8-8e114eafd7a7" providerId="AD" clId="Web-{3046FC30-FD2C-4329-ADB0-1768F6944B94}" dt="2020-05-05T14:27:45.884" v="127" actId="20577"/>
        <pc:sldMkLst>
          <pc:docMk/>
          <pc:sldMk cId="3171124572" sldId="1254"/>
        </pc:sldMkLst>
        <pc:spChg chg="mod">
          <ac:chgData name="Marietta Weiss" userId="S::marietta.weiss@kea-bw.de::c8721209-b611-4b69-bdb8-8e114eafd7a7" providerId="AD" clId="Web-{3046FC30-FD2C-4329-ADB0-1768F6944B94}" dt="2020-05-05T14:27:45.884" v="127" actId="20577"/>
          <ac:spMkLst>
            <pc:docMk/>
            <pc:sldMk cId="3171124572" sldId="1254"/>
            <ac:spMk id="12" creationId="{00000000-0000-0000-0000-000000000000}"/>
          </ac:spMkLst>
        </pc:spChg>
      </pc:sldChg>
      <pc:sldChg chg="addSp delSp modSp addCm">
        <pc:chgData name="Marietta Weiss" userId="S::marietta.weiss@kea-bw.de::c8721209-b611-4b69-bdb8-8e114eafd7a7" providerId="AD" clId="Web-{3046FC30-FD2C-4329-ADB0-1768F6944B94}" dt="2020-05-05T14:42:13.189" v="395"/>
        <pc:sldMkLst>
          <pc:docMk/>
          <pc:sldMk cId="3156453626" sldId="1256"/>
        </pc:sldMkLst>
        <pc:spChg chg="add mod">
          <ac:chgData name="Marietta Weiss" userId="S::marietta.weiss@kea-bw.de::c8721209-b611-4b69-bdb8-8e114eafd7a7" providerId="AD" clId="Web-{3046FC30-FD2C-4329-ADB0-1768F6944B94}" dt="2020-05-05T14:41:31.970" v="392" actId="1076"/>
          <ac:spMkLst>
            <pc:docMk/>
            <pc:sldMk cId="3156453626" sldId="1256"/>
            <ac:spMk id="6" creationId="{551F5AF5-E6A8-42A4-AF66-C4ECE9661851}"/>
          </ac:spMkLst>
        </pc:spChg>
        <pc:spChg chg="add">
          <ac:chgData name="Marietta Weiss" userId="S::marietta.weiss@kea-bw.de::c8721209-b611-4b69-bdb8-8e114eafd7a7" providerId="AD" clId="Web-{3046FC30-FD2C-4329-ADB0-1768F6944B94}" dt="2020-05-05T14:42:13.189" v="395"/>
          <ac:spMkLst>
            <pc:docMk/>
            <pc:sldMk cId="3156453626" sldId="1256"/>
            <ac:spMk id="7" creationId="{4294DD6E-429D-4F09-8CD0-01947DDD0166}"/>
          </ac:spMkLst>
        </pc:spChg>
        <pc:picChg chg="add del mod">
          <ac:chgData name="Marietta Weiss" userId="S::marietta.weiss@kea-bw.de::c8721209-b611-4b69-bdb8-8e114eafd7a7" providerId="AD" clId="Web-{3046FC30-FD2C-4329-ADB0-1768F6944B94}" dt="2020-05-05T14:38:39.062" v="218"/>
          <ac:picMkLst>
            <pc:docMk/>
            <pc:sldMk cId="3156453626" sldId="1256"/>
            <ac:picMk id="3" creationId="{54E08DC6-809E-467A-B311-FDCE0444AB51}"/>
          </ac:picMkLst>
        </pc:picChg>
        <pc:picChg chg="add mod">
          <ac:chgData name="Marietta Weiss" userId="S::marietta.weiss@kea-bw.de::c8721209-b611-4b69-bdb8-8e114eafd7a7" providerId="AD" clId="Web-{3046FC30-FD2C-4329-ADB0-1768F6944B94}" dt="2020-05-05T14:41:31.955" v="391" actId="1076"/>
          <ac:picMkLst>
            <pc:docMk/>
            <pc:sldMk cId="3156453626" sldId="1256"/>
            <ac:picMk id="4" creationId="{BA29666F-67EC-4412-BC75-75A6F7BF0435}"/>
          </ac:picMkLst>
        </pc:picChg>
      </pc:sldChg>
      <pc:sldChg chg="addCm">
        <pc:chgData name="Marietta Weiss" userId="S::marietta.weiss@kea-bw.de::c8721209-b611-4b69-bdb8-8e114eafd7a7" providerId="AD" clId="Web-{3046FC30-FD2C-4329-ADB0-1768F6944B94}" dt="2020-05-05T14:53:27.274" v="544"/>
        <pc:sldMkLst>
          <pc:docMk/>
          <pc:sldMk cId="3228993662" sldId="1263"/>
        </pc:sldMkLst>
      </pc:sldChg>
      <pc:sldChg chg="addSp modSp add replId">
        <pc:chgData name="Marietta Weiss" userId="S::marietta.weiss@kea-bw.de::c8721209-b611-4b69-bdb8-8e114eafd7a7" providerId="AD" clId="Web-{3046FC30-FD2C-4329-ADB0-1768F6944B94}" dt="2020-05-05T14:28:36.338" v="135" actId="20577"/>
        <pc:sldMkLst>
          <pc:docMk/>
          <pc:sldMk cId="4254990633" sldId="1270"/>
        </pc:sldMkLst>
        <pc:spChg chg="add mod">
          <ac:chgData name="Marietta Weiss" userId="S::marietta.weiss@kea-bw.de::c8721209-b611-4b69-bdb8-8e114eafd7a7" providerId="AD" clId="Web-{3046FC30-FD2C-4329-ADB0-1768F6944B94}" dt="2020-05-05T14:28:36.338" v="135" actId="20577"/>
          <ac:spMkLst>
            <pc:docMk/>
            <pc:sldMk cId="4254990633" sldId="1270"/>
            <ac:spMk id="2" creationId="{4C57E947-3938-4786-BD8C-D038399518D1}"/>
          </ac:spMkLst>
        </pc:spChg>
      </pc:sldChg>
      <pc:sldChg chg="addSp delSp modSp add replId">
        <pc:chgData name="Marietta Weiss" userId="S::marietta.weiss@kea-bw.de::c8721209-b611-4b69-bdb8-8e114eafd7a7" providerId="AD" clId="Web-{3046FC30-FD2C-4329-ADB0-1768F6944B94}" dt="2020-05-05T14:51:27.741" v="543" actId="14100"/>
        <pc:sldMkLst>
          <pc:docMk/>
          <pc:sldMk cId="2711242746" sldId="1271"/>
        </pc:sldMkLst>
        <pc:spChg chg="mod">
          <ac:chgData name="Marietta Weiss" userId="S::marietta.weiss@kea-bw.de::c8721209-b611-4b69-bdb8-8e114eafd7a7" providerId="AD" clId="Web-{3046FC30-FD2C-4329-ADB0-1768F6944B94}" dt="2020-05-05T14:44:29.862" v="453"/>
          <ac:spMkLst>
            <pc:docMk/>
            <pc:sldMk cId="2711242746" sldId="1271"/>
            <ac:spMk id="2" creationId="{00000000-0000-0000-0000-000000000000}"/>
          </ac:spMkLst>
        </pc:spChg>
        <pc:spChg chg="add mod">
          <ac:chgData name="Marietta Weiss" userId="S::marietta.weiss@kea-bw.de::c8721209-b611-4b69-bdb8-8e114eafd7a7" providerId="AD" clId="Web-{3046FC30-FD2C-4329-ADB0-1768F6944B94}" dt="2020-05-05T14:42:19.955" v="397" actId="20577"/>
          <ac:spMkLst>
            <pc:docMk/>
            <pc:sldMk cId="2711242746" sldId="1271"/>
            <ac:spMk id="3" creationId="{D6F424AD-33BD-45C4-BA2F-C09D3EE6177B}"/>
          </ac:spMkLst>
        </pc:spChg>
        <pc:spChg chg="del">
          <ac:chgData name="Marietta Weiss" userId="S::marietta.weiss@kea-bw.de::c8721209-b611-4b69-bdb8-8e114eafd7a7" providerId="AD" clId="Web-{3046FC30-FD2C-4329-ADB0-1768F6944B94}" dt="2020-05-05T14:42:50.939" v="440"/>
          <ac:spMkLst>
            <pc:docMk/>
            <pc:sldMk cId="2711242746" sldId="1271"/>
            <ac:spMk id="6" creationId="{551F5AF5-E6A8-42A4-AF66-C4ECE9661851}"/>
          </ac:spMkLst>
        </pc:spChg>
        <pc:spChg chg="add mod">
          <ac:chgData name="Marietta Weiss" userId="S::marietta.weiss@kea-bw.de::c8721209-b611-4b69-bdb8-8e114eafd7a7" providerId="AD" clId="Web-{3046FC30-FD2C-4329-ADB0-1768F6944B94}" dt="2020-05-05T14:51:27.741" v="543" actId="14100"/>
          <ac:spMkLst>
            <pc:docMk/>
            <pc:sldMk cId="2711242746" sldId="1271"/>
            <ac:spMk id="7" creationId="{C16385E1-A85A-45E9-BBE6-0EEFC0BD7333}"/>
          </ac:spMkLst>
        </pc:spChg>
        <pc:spChg chg="add del">
          <ac:chgData name="Marietta Weiss" userId="S::marietta.weiss@kea-bw.de::c8721209-b611-4b69-bdb8-8e114eafd7a7" providerId="AD" clId="Web-{3046FC30-FD2C-4329-ADB0-1768F6944B94}" dt="2020-05-05T14:47:49.880" v="511"/>
          <ac:spMkLst>
            <pc:docMk/>
            <pc:sldMk cId="2711242746" sldId="1271"/>
            <ac:spMk id="10" creationId="{69B63216-424B-4952-AB22-B338E68BFEBC}"/>
          </ac:spMkLst>
        </pc:spChg>
        <pc:spChg chg="add del">
          <ac:chgData name="Marietta Weiss" userId="S::marietta.weiss@kea-bw.de::c8721209-b611-4b69-bdb8-8e114eafd7a7" providerId="AD" clId="Web-{3046FC30-FD2C-4329-ADB0-1768F6944B94}" dt="2020-05-05T14:47:48.786" v="510"/>
          <ac:spMkLst>
            <pc:docMk/>
            <pc:sldMk cId="2711242746" sldId="1271"/>
            <ac:spMk id="11" creationId="{F275D443-E5D6-4F89-9760-4AD97B5ACBB7}"/>
          </ac:spMkLst>
        </pc:spChg>
        <pc:spChg chg="add del mod">
          <ac:chgData name="Marietta Weiss" userId="S::marietta.weiss@kea-bw.de::c8721209-b611-4b69-bdb8-8e114eafd7a7" providerId="AD" clId="Web-{3046FC30-FD2C-4329-ADB0-1768F6944B94}" dt="2020-05-05T14:48:00.661" v="515"/>
          <ac:spMkLst>
            <pc:docMk/>
            <pc:sldMk cId="2711242746" sldId="1271"/>
            <ac:spMk id="14" creationId="{596EFB9E-C547-4E85-9E98-1AEEB93DF176}"/>
          </ac:spMkLst>
        </pc:spChg>
        <pc:spChg chg="del mod topLvl">
          <ac:chgData name="Marietta Weiss" userId="S::marietta.weiss@kea-bw.de::c8721209-b611-4b69-bdb8-8e114eafd7a7" providerId="AD" clId="Web-{3046FC30-FD2C-4329-ADB0-1768F6944B94}" dt="2020-05-05T14:45:35.316" v="483"/>
          <ac:spMkLst>
            <pc:docMk/>
            <pc:sldMk cId="2711242746" sldId="1271"/>
            <ac:spMk id="24" creationId="{00000000-0000-0000-0000-000000000000}"/>
          </ac:spMkLst>
        </pc:spChg>
        <pc:spChg chg="add mod">
          <ac:chgData name="Marietta Weiss" userId="S::marietta.weiss@kea-bw.de::c8721209-b611-4b69-bdb8-8e114eafd7a7" providerId="AD" clId="Web-{3046FC30-FD2C-4329-ADB0-1768F6944B94}" dt="2020-05-05T14:50:45.225" v="539" actId="1076"/>
          <ac:spMkLst>
            <pc:docMk/>
            <pc:sldMk cId="2711242746" sldId="1271"/>
            <ac:spMk id="38" creationId="{28147BA1-0067-4965-892C-1F49838A9159}"/>
          </ac:spMkLst>
        </pc:spChg>
        <pc:grpChg chg="del">
          <ac:chgData name="Marietta Weiss" userId="S::marietta.weiss@kea-bw.de::c8721209-b611-4b69-bdb8-8e114eafd7a7" providerId="AD" clId="Web-{3046FC30-FD2C-4329-ADB0-1768F6944B94}" dt="2020-05-05T14:45:31.379" v="481"/>
          <ac:grpSpMkLst>
            <pc:docMk/>
            <pc:sldMk cId="2711242746" sldId="1271"/>
            <ac:grpSpMk id="22" creationId="{00000000-0000-0000-0000-000000000000}"/>
          </ac:grpSpMkLst>
        </pc:grpChg>
        <pc:picChg chg="del">
          <ac:chgData name="Marietta Weiss" userId="S::marietta.weiss@kea-bw.de::c8721209-b611-4b69-bdb8-8e114eafd7a7" providerId="AD" clId="Web-{3046FC30-FD2C-4329-ADB0-1768F6944B94}" dt="2020-05-05T14:42:49.736" v="439"/>
          <ac:picMkLst>
            <pc:docMk/>
            <pc:sldMk cId="2711242746" sldId="1271"/>
            <ac:picMk id="4" creationId="{BA29666F-67EC-4412-BC75-75A6F7BF0435}"/>
          </ac:picMkLst>
        </pc:picChg>
        <pc:picChg chg="del topLvl">
          <ac:chgData name="Marietta Weiss" userId="S::marietta.weiss@kea-bw.de::c8721209-b611-4b69-bdb8-8e114eafd7a7" providerId="AD" clId="Web-{3046FC30-FD2C-4329-ADB0-1768F6944B94}" dt="2020-05-05T14:45:31.379" v="481"/>
          <ac:picMkLst>
            <pc:docMk/>
            <pc:sldMk cId="2711242746" sldId="1271"/>
            <ac:picMk id="23" creationId="{00000000-0000-0000-0000-000000000000}"/>
          </ac:picMkLst>
        </pc:picChg>
      </pc:sldChg>
    </pc:docChg>
  </pc:docChgLst>
  <pc:docChgLst>
    <pc:chgData name="Frank Hettler" userId="S::frank.hettler@kea-bw.de::761b61b0-19ad-443c-b162-dfd22d647e7f" providerId="AD" clId="Web-{CCCAD615-C640-FBAC-EBBE-AE3BBA08016F}"/>
    <pc:docChg chg="modSld">
      <pc:chgData name="Frank Hettler" userId="S::frank.hettler@kea-bw.de::761b61b0-19ad-443c-b162-dfd22d647e7f" providerId="AD" clId="Web-{CCCAD615-C640-FBAC-EBBE-AE3BBA08016F}" dt="2020-08-10T15:18:35.859" v="123"/>
      <pc:docMkLst>
        <pc:docMk/>
      </pc:docMkLst>
      <pc:sldChg chg="addSp modSp">
        <pc:chgData name="Frank Hettler" userId="S::frank.hettler@kea-bw.de::761b61b0-19ad-443c-b162-dfd22d647e7f" providerId="AD" clId="Web-{CCCAD615-C640-FBAC-EBBE-AE3BBA08016F}" dt="2020-08-10T15:11:49.998" v="95" actId="20577"/>
        <pc:sldMkLst>
          <pc:docMk/>
          <pc:sldMk cId="352358728" sldId="1273"/>
        </pc:sldMkLst>
        <pc:spChg chg="add mod">
          <ac:chgData name="Frank Hettler" userId="S::frank.hettler@kea-bw.de::761b61b0-19ad-443c-b162-dfd22d647e7f" providerId="AD" clId="Web-{CCCAD615-C640-FBAC-EBBE-AE3BBA08016F}" dt="2020-08-10T15:11:49.998" v="95" actId="20577"/>
          <ac:spMkLst>
            <pc:docMk/>
            <pc:sldMk cId="352358728" sldId="1273"/>
            <ac:spMk id="4" creationId="{FD637459-091B-4D28-BE39-983C543E7199}"/>
          </ac:spMkLst>
        </pc:spChg>
      </pc:sldChg>
      <pc:sldChg chg="modSp">
        <pc:chgData name="Frank Hettler" userId="S::frank.hettler@kea-bw.de::761b61b0-19ad-443c-b162-dfd22d647e7f" providerId="AD" clId="Web-{CCCAD615-C640-FBAC-EBBE-AE3BBA08016F}" dt="2020-08-10T15:13:47.467" v="98" actId="1076"/>
        <pc:sldMkLst>
          <pc:docMk/>
          <pc:sldMk cId="1036527394" sldId="1280"/>
        </pc:sldMkLst>
        <pc:spChg chg="mod">
          <ac:chgData name="Frank Hettler" userId="S::frank.hettler@kea-bw.de::761b61b0-19ad-443c-b162-dfd22d647e7f" providerId="AD" clId="Web-{CCCAD615-C640-FBAC-EBBE-AE3BBA08016F}" dt="2020-08-10T15:13:47.467" v="98" actId="1076"/>
          <ac:spMkLst>
            <pc:docMk/>
            <pc:sldMk cId="1036527394" sldId="1280"/>
            <ac:spMk id="8" creationId="{00000000-0000-0000-0000-000000000000}"/>
          </ac:spMkLst>
        </pc:spChg>
      </pc:sldChg>
      <pc:sldChg chg="modSp">
        <pc:chgData name="Frank Hettler" userId="S::frank.hettler@kea-bw.de::761b61b0-19ad-443c-b162-dfd22d647e7f" providerId="AD" clId="Web-{CCCAD615-C640-FBAC-EBBE-AE3BBA08016F}" dt="2020-08-10T15:14:58.249" v="106" actId="1076"/>
        <pc:sldMkLst>
          <pc:docMk/>
          <pc:sldMk cId="2224846168" sldId="1282"/>
        </pc:sldMkLst>
        <pc:spChg chg="mod">
          <ac:chgData name="Frank Hettler" userId="S::frank.hettler@kea-bw.de::761b61b0-19ad-443c-b162-dfd22d647e7f" providerId="AD" clId="Web-{CCCAD615-C640-FBAC-EBBE-AE3BBA08016F}" dt="2020-08-10T15:14:41.890" v="103" actId="1076"/>
          <ac:spMkLst>
            <pc:docMk/>
            <pc:sldMk cId="2224846168" sldId="1282"/>
            <ac:spMk id="2" creationId="{00000000-0000-0000-0000-000000000000}"/>
          </ac:spMkLst>
        </pc:spChg>
        <pc:spChg chg="mod">
          <ac:chgData name="Frank Hettler" userId="S::frank.hettler@kea-bw.de::761b61b0-19ad-443c-b162-dfd22d647e7f" providerId="AD" clId="Web-{CCCAD615-C640-FBAC-EBBE-AE3BBA08016F}" dt="2020-08-10T15:14:58.249" v="106" actId="1076"/>
          <ac:spMkLst>
            <pc:docMk/>
            <pc:sldMk cId="2224846168" sldId="1282"/>
            <ac:spMk id="9" creationId="{00000000-0000-0000-0000-000000000000}"/>
          </ac:spMkLst>
        </pc:spChg>
        <pc:spChg chg="mod">
          <ac:chgData name="Frank Hettler" userId="S::frank.hettler@kea-bw.de::761b61b0-19ad-443c-b162-dfd22d647e7f" providerId="AD" clId="Web-{CCCAD615-C640-FBAC-EBBE-AE3BBA08016F}" dt="2020-08-10T15:14:31.921" v="100" actId="1076"/>
          <ac:spMkLst>
            <pc:docMk/>
            <pc:sldMk cId="2224846168" sldId="1282"/>
            <ac:spMk id="13" creationId="{00000000-0000-0000-0000-000000000000}"/>
          </ac:spMkLst>
        </pc:spChg>
        <pc:spChg chg="mod">
          <ac:chgData name="Frank Hettler" userId="S::frank.hettler@kea-bw.de::761b61b0-19ad-443c-b162-dfd22d647e7f" providerId="AD" clId="Web-{CCCAD615-C640-FBAC-EBBE-AE3BBA08016F}" dt="2020-08-10T15:14:36.671" v="102" actId="1076"/>
          <ac:spMkLst>
            <pc:docMk/>
            <pc:sldMk cId="2224846168" sldId="1282"/>
            <ac:spMk id="14" creationId="{00000000-0000-0000-0000-000000000000}"/>
          </ac:spMkLst>
        </pc:spChg>
        <pc:graphicFrameChg chg="mod">
          <ac:chgData name="Frank Hettler" userId="S::frank.hettler@kea-bw.de::761b61b0-19ad-443c-b162-dfd22d647e7f" providerId="AD" clId="Web-{CCCAD615-C640-FBAC-EBBE-AE3BBA08016F}" dt="2020-08-10T15:14:52.687" v="105" actId="1076"/>
          <ac:graphicFrameMkLst>
            <pc:docMk/>
            <pc:sldMk cId="2224846168" sldId="1282"/>
            <ac:graphicFrameMk id="12" creationId="{00000000-0000-0000-0000-000000000000}"/>
          </ac:graphicFrameMkLst>
        </pc:graphicFrameChg>
      </pc:sldChg>
      <pc:sldChg chg="modSp">
        <pc:chgData name="Frank Hettler" userId="S::frank.hettler@kea-bw.de::761b61b0-19ad-443c-b162-dfd22d647e7f" providerId="AD" clId="Web-{CCCAD615-C640-FBAC-EBBE-AE3BBA08016F}" dt="2020-08-10T15:15:30.780" v="108" actId="14100"/>
        <pc:sldMkLst>
          <pc:docMk/>
          <pc:sldMk cId="1428965501" sldId="1283"/>
        </pc:sldMkLst>
        <pc:grpChg chg="mod">
          <ac:chgData name="Frank Hettler" userId="S::frank.hettler@kea-bw.de::761b61b0-19ad-443c-b162-dfd22d647e7f" providerId="AD" clId="Web-{CCCAD615-C640-FBAC-EBBE-AE3BBA08016F}" dt="2020-08-10T15:15:30.780" v="108" actId="14100"/>
          <ac:grpSpMkLst>
            <pc:docMk/>
            <pc:sldMk cId="1428965501" sldId="1283"/>
            <ac:grpSpMk id="23" creationId="{00000000-0000-0000-0000-000000000000}"/>
          </ac:grpSpMkLst>
        </pc:grpChg>
      </pc:sldChg>
      <pc:sldChg chg="addSp delSp modSp">
        <pc:chgData name="Frank Hettler" userId="S::frank.hettler@kea-bw.de::761b61b0-19ad-443c-b162-dfd22d647e7f" providerId="AD" clId="Web-{CCCAD615-C640-FBAC-EBBE-AE3BBA08016F}" dt="2020-08-10T15:18:35.859" v="123"/>
        <pc:sldMkLst>
          <pc:docMk/>
          <pc:sldMk cId="3999383062" sldId="1289"/>
        </pc:sldMkLst>
        <pc:spChg chg="add del">
          <ac:chgData name="Frank Hettler" userId="S::frank.hettler@kea-bw.de::761b61b0-19ad-443c-b162-dfd22d647e7f" providerId="AD" clId="Web-{CCCAD615-C640-FBAC-EBBE-AE3BBA08016F}" dt="2020-08-10T15:18:35.859" v="123"/>
          <ac:spMkLst>
            <pc:docMk/>
            <pc:sldMk cId="3999383062" sldId="1289"/>
            <ac:spMk id="2" creationId="{919FD71D-132E-49AF-8477-F4B2AA7ED9FF}"/>
          </ac:spMkLst>
        </pc:spChg>
        <pc:grpChg chg="mod">
          <ac:chgData name="Frank Hettler" userId="S::frank.hettler@kea-bw.de::761b61b0-19ad-443c-b162-dfd22d647e7f" providerId="AD" clId="Web-{CCCAD615-C640-FBAC-EBBE-AE3BBA08016F}" dt="2020-08-10T15:17:24.594" v="109" actId="1076"/>
          <ac:grpSpMkLst>
            <pc:docMk/>
            <pc:sldMk cId="3999383062" sldId="1289"/>
            <ac:grpSpMk id="6" creationId="{00000000-0000-0000-0000-000000000000}"/>
          </ac:grpSpMkLst>
        </pc:grpChg>
        <pc:graphicFrameChg chg="mod modGraphic">
          <ac:chgData name="Frank Hettler" userId="S::frank.hettler@kea-bw.de::761b61b0-19ad-443c-b162-dfd22d647e7f" providerId="AD" clId="Web-{CCCAD615-C640-FBAC-EBBE-AE3BBA08016F}" dt="2020-08-10T15:17:37.969" v="121"/>
          <ac:graphicFrameMkLst>
            <pc:docMk/>
            <pc:sldMk cId="3999383062" sldId="1289"/>
            <ac:graphicFrameMk id="11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80869136432863E-2"/>
          <c:y val="3.3717633984145894E-2"/>
          <c:w val="0.56136857136778295"/>
          <c:h val="0.645294183092875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Solarthermie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Tabelle1!$B$2:$B$10</c:f>
              <c:numCache>
                <c:formatCode>0%</c:formatCode>
                <c:ptCount val="9"/>
                <c:pt idx="0">
                  <c:v>0.3</c:v>
                </c:pt>
                <c:pt idx="1">
                  <c:v>0.27</c:v>
                </c:pt>
                <c:pt idx="2">
                  <c:v>0.24</c:v>
                </c:pt>
                <c:pt idx="3">
                  <c:v>0.21</c:v>
                </c:pt>
                <c:pt idx="4">
                  <c:v>0.18</c:v>
                </c:pt>
                <c:pt idx="5">
                  <c:v>0.16</c:v>
                </c:pt>
                <c:pt idx="6">
                  <c:v>0.13</c:v>
                </c:pt>
                <c:pt idx="7">
                  <c:v>0.09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5-4192-9078-1892A208815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Feste Biomasse  (eine Option)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Tabelle1!$C$2:$C$10</c:f>
              <c:numCache>
                <c:formatCode>0%</c:formatCode>
                <c:ptCount val="9"/>
                <c:pt idx="0">
                  <c:v>0.16</c:v>
                </c:pt>
                <c:pt idx="1">
                  <c:v>0.15</c:v>
                </c:pt>
                <c:pt idx="2">
                  <c:v>0.18</c:v>
                </c:pt>
                <c:pt idx="3">
                  <c:v>0.18</c:v>
                </c:pt>
                <c:pt idx="4">
                  <c:v>0.17</c:v>
                </c:pt>
                <c:pt idx="5">
                  <c:v>0.14000000000000001</c:v>
                </c:pt>
                <c:pt idx="6">
                  <c:v>0.27</c:v>
                </c:pt>
                <c:pt idx="7">
                  <c:v>0.2</c:v>
                </c:pt>
                <c:pt idx="8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5-4192-9078-1892A208815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Biogas (eine Option)</c:v>
                </c:pt>
              </c:strCache>
            </c:strRef>
          </c:tx>
          <c:spPr>
            <a:solidFill>
              <a:srgbClr val="96C5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Tabelle1!$D$2:$D$10</c:f>
              <c:numCache>
                <c:formatCode>0%</c:formatCode>
                <c:ptCount val="9"/>
                <c:pt idx="0">
                  <c:v>0.16</c:v>
                </c:pt>
                <c:pt idx="1">
                  <c:v>0.18</c:v>
                </c:pt>
                <c:pt idx="2">
                  <c:v>0.2</c:v>
                </c:pt>
                <c:pt idx="3">
                  <c:v>0.24</c:v>
                </c:pt>
                <c:pt idx="4">
                  <c:v>0.28000000000000003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5-4192-9078-1892A208815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Biogas + SFP2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Tabelle1!$E$2:$E$10</c:f>
              <c:numCache>
                <c:formatCode>General</c:formatCode>
                <c:ptCount val="9"/>
                <c:pt idx="6" formatCode="0%">
                  <c:v>0.08</c:v>
                </c:pt>
                <c:pt idx="7" formatCode="0%">
                  <c:v>0.12</c:v>
                </c:pt>
                <c:pt idx="8" formatCode="0%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15-4192-9078-1892A2088150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Bioöl (eine Option)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Tabelle1!$F$2:$F$10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15-4192-9078-1892A2088150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Bioöl + SFP</c:v>
                </c:pt>
              </c:strCache>
            </c:strRef>
          </c:tx>
          <c:spPr>
            <a:solidFill>
              <a:srgbClr val="9A90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Tabelle1!$G$2:$G$10</c:f>
              <c:numCache>
                <c:formatCode>General</c:formatCode>
                <c:ptCount val="9"/>
                <c:pt idx="5" formatCode="0%">
                  <c:v>0.02</c:v>
                </c:pt>
                <c:pt idx="6" formatCode="0%">
                  <c:v>0.04</c:v>
                </c:pt>
                <c:pt idx="7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15-4192-9078-1892A2088150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Wärmepumpe (eine Option)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Tabelle1!$H$2:$H$10</c:f>
              <c:numCache>
                <c:formatCode>0%</c:formatCode>
                <c:ptCount val="9"/>
                <c:pt idx="0">
                  <c:v>0.06</c:v>
                </c:pt>
                <c:pt idx="1">
                  <c:v>0.11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0.04</c:v>
                </c:pt>
                <c:pt idx="6">
                  <c:v>0.05</c:v>
                </c:pt>
                <c:pt idx="7">
                  <c:v>0.15</c:v>
                </c:pt>
                <c:pt idx="8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15-4192-9078-1892A2088150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Ersatzmaßn. Dämmung (eine Option)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Tabelle1!$I$2:$I$10</c:f>
              <c:numCache>
                <c:formatCode>0%</c:formatCode>
                <c:ptCount val="9"/>
                <c:pt idx="0">
                  <c:v>0.06</c:v>
                </c:pt>
                <c:pt idx="1">
                  <c:v>0.04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0.15</c:v>
                </c:pt>
                <c:pt idx="7">
                  <c:v>0.14000000000000001</c:v>
                </c:pt>
                <c:pt idx="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15-4192-9078-1892A2088150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Ersatzmaßn. KWK (eine Option) 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Tabelle1!$J$2:$J$10</c:f>
              <c:numCache>
                <c:formatCode>General</c:formatCode>
                <c:ptCount val="9"/>
                <c:pt idx="6" formatCode="0%">
                  <c:v>0.01</c:v>
                </c:pt>
                <c:pt idx="7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15-4192-9078-1892A2088150}"/>
            </c:ext>
          </c:extLst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Ersatzmaßn. Wärmenetz (eine Option)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Tabelle1!$K$2:$K$10</c:f>
              <c:numCache>
                <c:formatCode>0%</c:formatCode>
                <c:ptCount val="9"/>
                <c:pt idx="0">
                  <c:v>0.08</c:v>
                </c:pt>
                <c:pt idx="1">
                  <c:v>0.08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0.04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915-4192-9078-1892A2088150}"/>
            </c:ext>
          </c:extLst>
        </c:ser>
        <c:ser>
          <c:idx val="10"/>
          <c:order val="10"/>
          <c:tx>
            <c:strRef>
              <c:f>Tabelle1!$L$1</c:f>
              <c:strCache>
                <c:ptCount val="1"/>
                <c:pt idx="0">
                  <c:v>Ersatzmaßn. PV (eine Option)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Tabelle1!$L$2:$L$10</c:f>
              <c:numCache>
                <c:formatCode>0%</c:formatCode>
                <c:ptCount val="9"/>
                <c:pt idx="0">
                  <c:v>0.02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0.02</c:v>
                </c:pt>
                <c:pt idx="6">
                  <c:v>0.11</c:v>
                </c:pt>
                <c:pt idx="7">
                  <c:v>0.08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15-4192-9078-1892A2088150}"/>
            </c:ext>
          </c:extLst>
        </c:ser>
        <c:ser>
          <c:idx val="11"/>
          <c:order val="11"/>
          <c:tx>
            <c:strRef>
              <c:f>Tabelle1!$M$1</c:f>
              <c:strCache>
                <c:ptCount val="1"/>
                <c:pt idx="0">
                  <c:v>Sonstige Kombinationen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Tabelle1!$M$2:$M$10</c:f>
              <c:numCache>
                <c:formatCode>General</c:formatCode>
                <c:ptCount val="9"/>
                <c:pt idx="6" formatCode="0%">
                  <c:v>0.11</c:v>
                </c:pt>
                <c:pt idx="7" formatCode="0%">
                  <c:v>0.12</c:v>
                </c:pt>
                <c:pt idx="8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915-4192-9078-1892A2088150}"/>
            </c:ext>
          </c:extLst>
        </c:ser>
        <c:ser>
          <c:idx val="12"/>
          <c:order val="12"/>
          <c:tx>
            <c:strRef>
              <c:f>Tabelle1!$N$1</c:f>
              <c:strCache>
                <c:ptCount val="1"/>
                <c:pt idx="0">
                  <c:v>Entfallen/Ausnahmen/Befreiung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H1 2015</c:v>
                </c:pt>
                <c:pt idx="6">
                  <c:v>H2 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Tabelle1!$N$2:$N$10</c:f>
              <c:numCache>
                <c:formatCode>0%</c:formatCode>
                <c:ptCount val="9"/>
                <c:pt idx="0">
                  <c:v>0.09</c:v>
                </c:pt>
                <c:pt idx="1">
                  <c:v>0.08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  <c:pt idx="5">
                  <c:v>0.08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15-4192-9078-1892A20881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09328136"/>
        <c:axId val="309326568"/>
      </c:barChart>
      <c:catAx>
        <c:axId val="30932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309326568"/>
        <c:crosses val="autoZero"/>
        <c:auto val="1"/>
        <c:lblAlgn val="ctr"/>
        <c:lblOffset val="100"/>
        <c:noMultiLvlLbl val="0"/>
      </c:catAx>
      <c:valAx>
        <c:axId val="30932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3093281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182249405557471"/>
          <c:w val="1"/>
          <c:h val="0.19817750594442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5048" y="0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pPr>
              <a:defRPr/>
            </a:pPr>
            <a:fld id="{A5F25966-77D5-7C40-80AA-D77E81CAC6B9}" type="datetime1">
              <a:rPr lang="de-DE"/>
              <a:pPr>
                <a:defRPr/>
              </a:pPr>
              <a:t>27.01.2023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5048" y="9425567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pPr>
              <a:defRPr/>
            </a:pPr>
            <a:fld id="{B70228E1-4DAF-A342-BA86-659F241066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6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5048" y="0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pPr>
              <a:defRPr/>
            </a:pPr>
            <a:fld id="{D6E65B61-9B12-7B41-84B7-02B3FF96CA72}" type="datetime1">
              <a:rPr lang="de-DE"/>
              <a:pPr>
                <a:defRPr/>
              </a:pPr>
              <a:t>27.01.2023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367" tIns="45683" rIns="91367" bIns="45683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5048" y="9425567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pPr>
              <a:defRPr/>
            </a:pPr>
            <a:fld id="{4FCC97AC-E716-5845-AA7B-DC7C09FB35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91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ＭＳ Ｐゴシック" pitchFamily="-10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922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</a:t>
            </a:r>
            <a:r>
              <a:rPr lang="de-DE" baseline="0" dirty="0"/>
              <a:t> dieser Broschüre sind alle 14 Erfüllungsoptionen für Wohngebäude und alle Optionen für Nichtwohngebäude praxisnah mit Beispielen erläutert.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80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Alles auf einen Blick!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1789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Solarthermie/PV-Anlage (SOLL DIESER ABSCHNITT HIER HIN</a:t>
            </a: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ODER AUF FOLIE 9?)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0,02 kWp/qm Fläche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unmittelbarer räumlicher Zusammenhang zum Gebäude (z.B. Garagendach, Garten, Fassade, Schuppen auf demselben Grundstück)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Selbstnutzung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oder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Einspeisung möglich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Betreiber darf auch Dritter sein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Auch „Balkonmodule“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 werden angerechnet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8559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Solarthermie/PV-Anlage (SOLL DIESER ABSCHNITT HIER HIN</a:t>
            </a: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ODER AUF FOLIE 9?)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0,02 kWp/qm Fläche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unmittelbarer räumlicher Zusammenhang zum Gebäude (z.B. Garagendach, Garten, Fassade, Schuppen auf demselben Grundstück)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Selbstnutzung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oder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Einspeisung möglich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Betreiber darf auch Dritter sein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Auch „Balkonmodule“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 werden angerechnet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249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Solarthermie/PV-Anlage (SOLL DIESER ABSCHNITT HIER HIN</a:t>
            </a: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ODER AUF FOLIE 9?)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0,02 kWp/qm Fläche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unmittelbarer räumlicher Zusammenhang zum Gebäude (z.B. Garagendach, Garten, Fassade, Schuppen auf demselben Grundstück)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Selbstnutzung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oder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Einspeisung möglich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Betreiber darf auch Dritter sein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Auch „Balkonmodule“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 werden angerechnet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309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Anteilige Erfüllung durch Brauchwasser-Wärmepumpe: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anteilige Erfüllung EWärmeG grundsätzlich möglich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i.d.R. errechnen sich Anteile &lt; 1/3 (5 %)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Berechnung erfolgt nach §11 Abs. 3 (siehe auch Nachweisformular)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teilweise missverständliche Herstellerwerbung ausführliche Hinweise unter: www.ewaermeg-bw.de („Hinweise zur Anrechenbarkeit von Wärmepumpen“)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816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E9692E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de-DE" sz="2400" dirty="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742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926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Zeitliche Entwicklung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2008	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CDU/FDP in Baden-Württemberg führen das EWärmeG für Neubauten ein. Hintergrund: einen Pflichtanteil an Erneuerbaren Energie zu verlangen (20%)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2009 	Bund nimmt dieses Gesetz im EEWärmeG auf (15% Erneuerbare Energien)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262626"/>
                </a:solidFill>
                <a:latin typeface="+mn-lt"/>
              </a:rPr>
              <a:t>2010 	Baden-Württemberg</a:t>
            </a:r>
            <a:r>
              <a:rPr lang="de-DE" sz="1200" baseline="0" dirty="0">
                <a:solidFill>
                  <a:srgbClr val="262626"/>
                </a:solidFill>
                <a:latin typeface="+mn-lt"/>
              </a:rPr>
              <a:t> führt das EWärmeG für Bestandsgebäude (10% Erneuerbare auf der Basis von Solarenergie als „Ankertechnologie“) ein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baseline="0" dirty="0">
                <a:solidFill>
                  <a:srgbClr val="262626"/>
                </a:solidFill>
                <a:latin typeface="+mn-lt"/>
              </a:rPr>
              <a:t>2015 	Baden-Württemberg novelliert das EWärmeG (15% Erneuerbare Energien) und führt 14 neue Optionen für Wohngebäude und deutlich weniger Ausnahmen ein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sz="1200" baseline="0" dirty="0">
                <a:solidFill>
                  <a:srgbClr val="262626"/>
                </a:solidFill>
                <a:latin typeface="+mn-lt"/>
              </a:rPr>
              <a:t>		Dieses Gesetz wird gleichzeitig auch für Nichtwohngebäude eingeführt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>
                <a:solidFill>
                  <a:srgbClr val="262626"/>
                </a:solidFill>
                <a:latin typeface="+mn-lt"/>
              </a:rPr>
              <a:t>Geplant 2020: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 EEWärmeG des Bundes wird im neuen GEG (Gebäudeenergiegesetz) aufgehen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057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Rollen der einzelnen Akteure:</a:t>
            </a:r>
            <a:endParaRPr lang="de-DE" sz="1200" b="0" u="none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Eigentümer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de-DE" baseline="0" dirty="0"/>
              <a:t>ist in der Verantwortung EWärmeG umzusetzen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Nutzungspflicht (§4 Abs.1)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Nachweispflicht (§§4 Abs.2, 20).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bei Vermietung: Eigentümer = Verpflichteter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Dauerpflicht: auch bei Eigentumsübergang bleibt Pflicht gebäudebezogen bestehen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Handwerker / Heizungsbauer / Sachkundiger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hat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Informationspflicht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Hinweispflicht (§21)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Bestätigungen (§20 Abs.2)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Schornsteinfeger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aseline="0" dirty="0"/>
              <a:t>bemängelt (zu) alte Heizwärmeerzeuger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aseline="0" dirty="0"/>
              <a:t>nimmt neue ab bzw. meldet an untere Baurechtsbehörde (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Austauschmeldung §22 Abs.2)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Zuständige Behörde / untere Baurechtsbehörde</a:t>
            </a:r>
            <a:r>
              <a:rPr lang="de-DE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(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uBRB)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de-DE" baseline="0" dirty="0"/>
              <a:t>kümmert sich (zunehmend mehr) um Vollzug und Erfassung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Überwachungspflicht (§22 Abs.1)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Fachaufsicht durch die Regierungspräsidien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Meldepflicht an Statistisches Landesamt (§22 Abs.6)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Anordnungsbefugnis (§22 Abs.3)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Verhängung von Bußgeldern (§23)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Ansprechpartner, Bescheidung von Anträgen auf Befreiung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098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172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§19 Abs. 1: Nutzungspflicht entfällt, wenn alle Erfüllungsoptionen 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Was ist der uBRB vorzulegen?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Entfallen der Nutzungspflicht aufgrund von technischer oder baulicher Unmöglichkeit: Bestätigung durch Sachkundigen (alle Optionen – auch z.B. Bioöl/Biogas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  <a:sym typeface="Wingdings" panose="05000000000000000000" pitchFamily="2" charset="2"/>
              </a:rPr>
              <a:t> kaum möglich!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Widerspruch zu öffentlich-rechtlichen Vorschriften (z.B. Denkmalschutz): Anzeige durch Eigentümer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Abrissgebäude wäre faktisch die einzige tatsächliche Befreiung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1501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8849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Kellerdecke: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  <a:cs typeface="Calibri" panose="020F0502020204030204" pitchFamily="34" charset="0"/>
              </a:rPr>
              <a:t>Bei beheiztem Treppenhaus in unbeheizten Keller und Fußboden gegen Erdreich, kann Fußboden ausgenommen werden, wenn Kellerdecke nach Anforderungen gedämmt wird.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  <a:cs typeface="Calibri" panose="020F0502020204030204" pitchFamily="34" charset="0"/>
              </a:rPr>
              <a:t>Wände von Treppenräumen gegen unbeheizte Räume oder Erdreich bleiben unberücksichtigt.</a:t>
            </a:r>
            <a:endParaRPr lang="de-DE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850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489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Erforderliche Unterlagen / Angaben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Bestehendes Heizsystem:</a:t>
            </a:r>
            <a:r>
              <a:rPr lang="de-DE" baseline="0" dirty="0">
                <a:latin typeface="+mn-lt"/>
              </a:rPr>
              <a:t> </a:t>
            </a:r>
            <a:r>
              <a:rPr lang="de-DE" dirty="0">
                <a:latin typeface="+mn-lt"/>
              </a:rPr>
              <a:t>Typ, Leistung, Energieträger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Wärmeübergabe:</a:t>
            </a:r>
            <a:r>
              <a:rPr lang="de-DE" baseline="0" dirty="0">
                <a:latin typeface="+mn-lt"/>
              </a:rPr>
              <a:t> </a:t>
            </a:r>
            <a:r>
              <a:rPr lang="de-DE" dirty="0">
                <a:latin typeface="+mn-lt"/>
              </a:rPr>
              <a:t>HK, FBH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Pläne:</a:t>
            </a:r>
            <a:r>
              <a:rPr lang="de-DE" baseline="0" dirty="0">
                <a:latin typeface="+mn-lt"/>
              </a:rPr>
              <a:t> </a:t>
            </a:r>
            <a:r>
              <a:rPr lang="de-DE" dirty="0">
                <a:latin typeface="+mn-lt"/>
              </a:rPr>
              <a:t>Konstruktion, Anz. WE, WF, Dachflächen, Ausrichtung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Sanierungsstand:</a:t>
            </a:r>
            <a:r>
              <a:rPr lang="de-DE" baseline="0" dirty="0">
                <a:latin typeface="+mn-lt"/>
              </a:rPr>
              <a:t> </a:t>
            </a:r>
            <a:r>
              <a:rPr lang="de-DE" dirty="0">
                <a:latin typeface="+mn-lt"/>
              </a:rPr>
              <a:t>Fenster, OGD, Keller</a:t>
            </a:r>
          </a:p>
          <a:p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  <a:p>
            <a:r>
              <a:rPr lang="de-DE" b="1" u="sng" dirty="0">
                <a:latin typeface="+mn-lt"/>
              </a:rPr>
              <a:t>Sonstige</a:t>
            </a:r>
            <a:r>
              <a:rPr lang="de-DE" b="1" u="sng" baseline="0" dirty="0">
                <a:latin typeface="+mn-lt"/>
              </a:rPr>
              <a:t> Informationen: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Behaglichkeit:</a:t>
            </a:r>
            <a:r>
              <a:rPr lang="de-DE" sz="1200" baseline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Zugerscheinungen, Undichtigkeiten, Wärmeverteilung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893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u="sng" dirty="0">
                <a:latin typeface="+mn-lt"/>
              </a:rPr>
              <a:t>Möglichkeiten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+mn-lt"/>
              </a:rPr>
              <a:t>Solarthermie:</a:t>
            </a:r>
            <a:r>
              <a:rPr lang="de-DE" baseline="0" dirty="0">
                <a:latin typeface="+mn-lt"/>
              </a:rPr>
              <a:t> </a:t>
            </a:r>
            <a:r>
              <a:rPr lang="de-DE" dirty="0">
                <a:latin typeface="+mn-lt"/>
              </a:rPr>
              <a:t>Platz auf Dach vorhanden? Gauben?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+mn-lt"/>
              </a:rPr>
              <a:t>PV-Anlage: Abrechnung Mieterstrom?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+mn-lt"/>
              </a:rPr>
              <a:t>Holz-Zentralheizung:</a:t>
            </a:r>
            <a:r>
              <a:rPr lang="de-DE" baseline="0" dirty="0">
                <a:latin typeface="+mn-lt"/>
              </a:rPr>
              <a:t> </a:t>
            </a:r>
            <a:r>
              <a:rPr lang="de-DE" dirty="0">
                <a:latin typeface="+mn-lt"/>
              </a:rPr>
              <a:t>Platz für Kessel und Lager?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+mn-lt"/>
              </a:rPr>
              <a:t>Wärmepumpe: Systemtemperatur geeignet?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+mn-lt"/>
              </a:rPr>
              <a:t>Biomethan: Möglich &lt;50 kW-Grenze? </a:t>
            </a:r>
            <a:r>
              <a:rPr lang="de-DE" dirty="0">
                <a:latin typeface="+mn-lt"/>
                <a:sym typeface="Wingdings" panose="05000000000000000000" pitchFamily="2" charset="2"/>
              </a:rPr>
              <a:t> </a:t>
            </a:r>
            <a:r>
              <a:rPr lang="de-DE" dirty="0">
                <a:latin typeface="+mn-lt"/>
              </a:rPr>
              <a:t>Ggf. Heizlastberechnung!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+mn-lt"/>
              </a:rPr>
              <a:t>Dachdämmung: Außensanierung sinnvoll? Innenausbau?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+mn-lt"/>
              </a:rPr>
              <a:t>Außenwanddämmung:</a:t>
            </a:r>
            <a:r>
              <a:rPr lang="de-DE" baseline="0" dirty="0">
                <a:latin typeface="+mn-lt"/>
              </a:rPr>
              <a:t> </a:t>
            </a:r>
            <a:r>
              <a:rPr lang="de-DE" dirty="0">
                <a:latin typeface="+mn-lt"/>
              </a:rPr>
              <a:t>Möglich &amp; sinnvoll?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+mn-lt"/>
              </a:rPr>
              <a:t>Kellerdeckendämmung: Möglich &amp; sinnvoll?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+mn-lt"/>
              </a:rPr>
              <a:t>KWK: Möglich? Abrechnung über Hausverwalter? Oder alles über Contractor?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+mn-lt"/>
              </a:rPr>
              <a:t>Fernwärme:</a:t>
            </a:r>
            <a:r>
              <a:rPr lang="de-DE" baseline="0" dirty="0">
                <a:latin typeface="+mn-lt"/>
              </a:rPr>
              <a:t> V</a:t>
            </a:r>
            <a:r>
              <a:rPr lang="de-DE" dirty="0">
                <a:latin typeface="+mn-lt"/>
              </a:rPr>
              <a:t>erfügbar?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Kombination Pellets-/Gaskessel: Pellets für Grundlast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Bestandskessel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werden häufig zu groß ausgelegt.</a:t>
            </a:r>
          </a:p>
          <a:p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Heizlast kann nach EnEV, nach DIN EN 12831-1 und DIN EN 12831-2 berechnet werden.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</a:endParaRPr>
          </a:p>
          <a:p>
            <a:endParaRPr lang="de-DE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240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Ein Gebäude, mehrere Wärmeerzeuger mit jeweils eigenem Heizkreis: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Bei zwei (oder mehreren) unabhängigen Heizungen liegt keine für das Gebäude zentrale Heizanlage vor.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Damit eine Heizung als eine zentrale Heizanlage eines Gebäudes angesehen werden kann, muss der Heizkreislauf das gesamte Gebäude erfassen.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Mehrere Gebäude werden von einer gemeinsamen Heizanlage versorgt, kein Wärmenetz nach KWKG.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Die Erneuerung der Heizanlage löst Pflicht für alle versorgten Gebäude aus (es handelt sich um Heizanlage nach §3 Nr. 1 Satz 1).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868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Wann entsteht die Pflicht?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Ausnahme: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Private Netze, Leistung der Heizzentrale &gt; 1500 kW,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Eigentümer der Anlage + Betreiber = Eigentümer aller damit versorgten Gebäude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  <a:sym typeface="Wingdings" panose="05000000000000000000" pitchFamily="2" charset="2"/>
              </a:rPr>
              <a:t>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Erneuerung der Heizanlage löst Pflicht nicht aus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Für die Mindestleistung von 1500 kW ist nur die Leistung maßgeblich, die für die Bereitstellung der Wärme zur Deckung des Wärmeenergiebedarfs erfolgt (nicht z.B. Produktion)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Beispiele: Uni-Campus, große Firmenareale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gewerbliche und industrielle Hallen nach §2 Abs. 2 Nr. 13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min. 50 % der Fläche dienen der Fertigung, Produktion, Montage, Lagerung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Beispiele: Ein Gebäude: Halle mit Büro und Sanitäranlagen,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Produktionsfläche &gt; 50 %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  <a:sym typeface="Wingdings" panose="05000000000000000000" pitchFamily="2" charset="2"/>
              </a:rPr>
              <a:t>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EWärmeG (-)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Abgrenzung Wohngebäude / Nichtwohngebäude: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Wohngebäude: z.B. Wohn-, Alten,-Pflegeheime, Ferienwohnungen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Nichtwohngebäude: z.B. Büros, Ladengeschäfte, Schulen, Hotels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gemischt-genutzte Gebäude: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Wohngebäude: min. 50 % der Fläche dient dem Wohnen (Begrenzung auf beheizbare Fläche ist zulässig)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Nichtwohngebäude: Wohnanteil &lt; 50 % (beheizte Nettogrundfläche)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  <a:sym typeface="Wingdings" panose="05000000000000000000" pitchFamily="2" charset="2"/>
              </a:rPr>
              <a:t>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im EWärmeG ist immer das ganze Gebäude entweder WG oder NWG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7839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0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Weiterführende Informationen und interessante Anregungen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finden Sie in unserem Dossier „Klimaschutz im Gebäudesektor“ unter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https://www.zukunftaltbau.de/fuer-experten/dossier-klimaschutz-im-gebaeudesektor/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Nutzen Sie diese Unterlagen gerne um Ihre Argumentation zu ergänzen und Ihren Einstieg anschaulich und aktuell zu gestalten.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Bei den „Warming Stripes“ handelt es sich um eine Visualisierung der zunehmenden Temperaturen in Baden-Württemberg im Zeitverlauf.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Der Strichcode bildet den Zeitraum über die Jahre 1881 bis 2019 ab. Jeder Streifen steht dabei für ein Jahr.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Die entsprechende Einfärbung weist die Jahresmitteltemperatur aus.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Während blaue Striche kühlere Temperaturen repräsentieren,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werden die Jahre mit einem wärmeren Jahresmittelwert in Rot dargestellt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Die Zunahme der roten Streifen, sowie die immer intensivere rote Einfärbung der Striche im Zeitverlauf, verdeutlichen den rapiden Anstieg der Temperaturen in den letzten Jahrzehnten und die allgegenwärtige Klimakrise.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buFont typeface="Arial" panose="020B0604020202020204" pitchFamily="34" charset="0"/>
              <a:buNone/>
            </a:pPr>
            <a:endParaRPr lang="de-DE" sz="120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125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34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04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5451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Anlässe: Austausch oder nachträglicher Einbau einer Heizanlage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Austausch eines zentralen Wärmeerzeugers von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Raumwärme oder Raumwärme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Warmwasser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Erstmaliger Einbau eines zentralen Wärmeerzeugers (vorher unbeheizt)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Anschluss an ein Wärmenetz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bei Mehrkesselanlagen: erster Kessel maßgeblich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Was</a:t>
            </a: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 es zu vermeiden gilt: </a:t>
            </a:r>
          </a:p>
          <a:p>
            <a:pPr marL="228600" indent="-228600">
              <a:buFont typeface="+mj-lt"/>
              <a:buAutoNum type="arabicParenR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Erneuerung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Heizung erfolgt ohne Beratung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bzw.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Hinweis auf EWärmeG wird ignoriert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es wird auf Biogas/Bioöl und Sanierungsfahrplan verwiesen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die böse Überraschung folgt, wenn sich die Baubehörde meldet</a:t>
            </a:r>
          </a:p>
          <a:p>
            <a:pPr marL="228600" indent="-228600">
              <a:buFont typeface="+mj-lt"/>
              <a:buAutoNum type="arabicParenR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Angebot für Heizungserneuerung liegt vor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Heizungsbauer erwähnt EWärmeG zwar verweist aber auf Energieberater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  <a:sym typeface="Wingdings" panose="05000000000000000000" pitchFamily="2" charset="2"/>
              </a:rPr>
              <a:t> dieser Hinweis wird nicht weiter verfolgt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ＭＳ Ｐゴシック" pitchFamily="-102" charset="-128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Heizungsbauer bietet keine Erfüllungsoptionen an.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Wie es im Idealfall läuft</a:t>
            </a: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</a:rPr>
              <a:t>: </a:t>
            </a:r>
          </a:p>
          <a:p>
            <a:pPr marL="228600" indent="-228600">
              <a:buFont typeface="+mj-lt"/>
              <a:buAutoNum type="arabicParenR" startAt="3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Bauherr informiert sich vor Heizungstausch und schafft dadurch beste Voraussetzungen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Ein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sinnvolles Gesamtkonzept ist möglich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Erneuerbare Energien können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ＭＳ Ｐゴシック" pitchFamily="-102" charset="-128"/>
              </a:rPr>
              <a:t>zum Einsatz kommen</a:t>
            </a:r>
            <a:endParaRPr lang="de-DE" sz="1200" u="none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26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EWärmeG greift</a:t>
            </a:r>
            <a:r>
              <a:rPr lang="de-DE" baseline="0" dirty="0"/>
              <a:t> nur </a:t>
            </a:r>
            <a:r>
              <a:rPr lang="de-DE" dirty="0"/>
              <a:t>beim Tausch des Wärmeerzeugers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ABER:</a:t>
            </a:r>
            <a:r>
              <a:rPr lang="de-DE" baseline="0" dirty="0"/>
              <a:t> </a:t>
            </a:r>
            <a:r>
              <a:rPr lang="de-DE" dirty="0"/>
              <a:t>Beständiges Reparieren</a:t>
            </a:r>
            <a:r>
              <a:rPr lang="de-DE" baseline="0" dirty="0"/>
              <a:t> ist teurer als das Umsetzen der EWärmeG-Anforderungen, da es für (fast) jedes Projekt eine praktikable Lösung gibt.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Neue BAFA-Förderung erleichtert den Umstieg auf Erneuerbare Energien und den Einsatz von Wärmepumpen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30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744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ea typeface="ＭＳ Ｐゴシック"/>
                <a:cs typeface="Calibri"/>
              </a:rPr>
              <a:t>WG</a:t>
            </a:r>
            <a:r>
              <a:rPr lang="de-DE" baseline="0" dirty="0">
                <a:ea typeface="ＭＳ Ｐゴシック"/>
                <a:cs typeface="Calibri"/>
              </a:rPr>
              <a:t>	= Wohngebäude</a:t>
            </a:r>
          </a:p>
          <a:p>
            <a:r>
              <a:rPr lang="de-DE" baseline="0" dirty="0">
                <a:ea typeface="ＭＳ Ｐゴシック"/>
                <a:cs typeface="Calibri"/>
              </a:rPr>
              <a:t>NWG	= Nichtwohngebäude</a:t>
            </a:r>
          </a:p>
          <a:p>
            <a:r>
              <a:rPr lang="de-DE" baseline="0" dirty="0">
                <a:ea typeface="ＭＳ Ｐゴシック"/>
                <a:cs typeface="Calibri"/>
              </a:rPr>
              <a:t>H</a:t>
            </a:r>
            <a:r>
              <a:rPr lang="de-DE" sz="800" baseline="0" dirty="0">
                <a:ea typeface="ＭＳ Ｐゴシック"/>
                <a:cs typeface="Calibri"/>
              </a:rPr>
              <a:t>T</a:t>
            </a:r>
            <a:r>
              <a:rPr lang="de-DE" baseline="0" dirty="0">
                <a:ea typeface="ＭＳ Ｐゴシック"/>
                <a:cs typeface="Calibri"/>
              </a:rPr>
              <a:t>´	= Transmissionswärmeverlust</a:t>
            </a:r>
          </a:p>
          <a:p>
            <a:r>
              <a:rPr lang="de-DE" u="sng" baseline="0" dirty="0">
                <a:ea typeface="ＭＳ Ｐゴシック"/>
                <a:cs typeface="Calibri"/>
              </a:rPr>
              <a:t>Vier Optionen:</a:t>
            </a:r>
            <a:r>
              <a:rPr lang="de-DE" u="sng" dirty="0">
                <a:ea typeface="ＭＳ Ｐゴシック"/>
                <a:cs typeface="Calibri"/>
              </a:rPr>
              <a:t> </a:t>
            </a:r>
            <a:endParaRPr lang="de-DE" u="sng" baseline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>
                <a:ea typeface="ＭＳ Ｐゴシック"/>
                <a:cs typeface="Calibri"/>
              </a:rPr>
              <a:t>Einsatz von 15 Prozent Erneuerbaren Energien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>
                <a:ea typeface="ＭＳ Ｐゴシック"/>
                <a:cs typeface="Calibri"/>
              </a:rPr>
              <a:t>Energieeinsparungen durch baulichen Wärmeschutz (Dämmung)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>
                <a:ea typeface="ＭＳ Ｐゴシック"/>
                <a:cs typeface="Calibri"/>
              </a:rPr>
              <a:t>Erstellung eines energetischen Sanierungsfahrplans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>
                <a:ea typeface="ＭＳ Ｐゴシック"/>
                <a:cs typeface="Calibri"/>
              </a:rPr>
              <a:t>Sonstige Ersatzmaßnahmen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aseline="0" dirty="0">
                <a:ea typeface="ＭＳ Ｐゴシック"/>
                <a:cs typeface="Calibri"/>
              </a:rPr>
              <a:t>Kombinationen: Ausnahmen – Kellerdecke, Einzelraumfeuerung, die nicht kombinierbar sind.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/>
                <a:cs typeface="Calibri"/>
              </a:rPr>
              <a:t>Beispiel</a:t>
            </a: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ＭＳ Ｐゴシック"/>
                <a:cs typeface="Calibri"/>
              </a:rPr>
              <a:t> Detailerläuterung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ＭＳ Ｐゴシック"/>
                <a:cs typeface="Calibri"/>
              </a:rPr>
              <a:t>PV-Anlage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/>
                <a:cs typeface="Calibri"/>
              </a:rPr>
              <a:t>0,02 kWp/qm Fläche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/>
                <a:cs typeface="Calibri"/>
              </a:rPr>
              <a:t>unmittelbarer räumlicher Zusammenhang zum Gebäude (z.B. Garagendach, Garten, Fassade, Schuppen auf demselben Grundstück)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/>
                <a:cs typeface="Calibri"/>
              </a:rPr>
              <a:t>Selbstnutzung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/>
                <a:cs typeface="Calibri"/>
              </a:rPr>
              <a:t> oder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/>
                <a:cs typeface="Calibri"/>
              </a:rPr>
              <a:t>Einspeisung möglich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/>
                <a:cs typeface="Calibri"/>
              </a:rPr>
              <a:t>Betreiber darf auch Dritter sein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/>
                <a:cs typeface="Calibri"/>
              </a:rPr>
              <a:t>Für kleine Mengen werden z.B. auch „Balkonmodule“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/>
                <a:cs typeface="Calibri"/>
              </a:rPr>
              <a:t>angerechnet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33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57094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B31A-4B6B-2144-BA30-7EE18CA9119D}" type="datetime1">
              <a:rPr lang="en-US"/>
              <a:pPr>
                <a:defRPr/>
              </a:pPr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0F6A-4686-1047-8B73-BC61EEFBED6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AEF7-C9D9-0C47-9529-F376D272B7F5}" type="datetime1">
              <a:rPr lang="en-US"/>
              <a:pPr>
                <a:defRPr/>
              </a:pPr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56C5-E18A-3542-AFF2-45287E12D89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Wolkenhintergr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512000" y="2439000"/>
            <a:ext cx="6120000" cy="198000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40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204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840686"/>
            <a:ext cx="78867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29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los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78950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77179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8742363" y="6446838"/>
            <a:ext cx="104775" cy="328612"/>
          </a:xfrm>
          <a:prstGeom prst="rect">
            <a:avLst/>
          </a:prstGeom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fld id="{DAD28B9D-CDE7-5546-8203-8936523B610A}" type="slidenum">
              <a:rPr lang="en-US" sz="900">
                <a:solidFill>
                  <a:schemeClr val="tx1"/>
                </a:solidFill>
              </a:rPr>
              <a:pPr algn="ctr" eaLnBrk="1" hangingPunct="1">
                <a:defRPr/>
              </a:p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33363" y="6353175"/>
            <a:ext cx="1620837" cy="230188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 eaLnBrk="1" hangingPunct="1">
              <a:defRPr/>
            </a:pPr>
            <a:r>
              <a:rPr lang="id-ID" sz="900">
                <a:solidFill>
                  <a:srgbClr val="5C5C5C"/>
                </a:solidFill>
              </a:rPr>
              <a:t>Tini </a:t>
            </a:r>
            <a:r>
              <a:rPr lang="id-ID" sz="900"/>
              <a:t>| </a:t>
            </a:r>
            <a:r>
              <a:rPr lang="id-ID" sz="900" i="1"/>
              <a:t>Simple and Clean</a:t>
            </a:r>
            <a:endParaRPr lang="en-US" sz="900" i="1" dirty="0"/>
          </a:p>
        </p:txBody>
      </p:sp>
      <p:pic>
        <p:nvPicPr>
          <p:cNvPr id="1028" name="Bild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5867400"/>
            <a:ext cx="307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Bild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6315075"/>
            <a:ext cx="1828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02" charset="-128"/>
          <a:cs typeface="ＭＳ Ｐゴシック" pitchFamily="-102" charset="-128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-102" charset="0"/>
        <a:buChar char="•"/>
        <a:defRPr sz="2100" kern="1200">
          <a:solidFill>
            <a:schemeClr val="tx1"/>
          </a:solidFill>
          <a:latin typeface="+mn-lt"/>
          <a:ea typeface="ＭＳ Ｐゴシック" pitchFamily="-102" charset="-128"/>
          <a:cs typeface="ＭＳ Ｐゴシック" pitchFamily="-102" charset="-128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-102" charset="0"/>
        <a:buChar char="•"/>
        <a:defRPr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-102" charset="0"/>
        <a:buChar char="•"/>
        <a:defRPr sz="15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-102" charset="0"/>
        <a:buChar char="•"/>
        <a:defRPr sz="13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-102" charset="0"/>
        <a:buChar char="•"/>
        <a:defRPr sz="13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29292"/>
                </a:solidFill>
              </a:defRPr>
            </a:lvl1pPr>
          </a:lstStyle>
          <a:p>
            <a:pPr>
              <a:defRPr/>
            </a:pPr>
            <a:fld id="{0622C444-ED26-0C4C-9B41-B1F5D71468F1}" type="datetime1">
              <a:rPr lang="en-US"/>
              <a:pPr>
                <a:defRPr/>
              </a:pPr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29292"/>
                </a:solidFill>
              </a:defRPr>
            </a:lvl1pPr>
          </a:lstStyle>
          <a:p>
            <a:pPr>
              <a:defRPr/>
            </a:pPr>
            <a:fld id="{2BCB9AB1-FD6D-A64D-9017-1A9EB12487B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0625" y="6457950"/>
            <a:ext cx="104775" cy="328613"/>
          </a:xfrm>
          <a:prstGeom prst="rect">
            <a:avLst/>
          </a:prstGeom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fld id="{1E2AB9F6-2B94-5948-AF79-FBFA13E4E753}" type="slidenum">
              <a:rPr lang="en-US" sz="900">
                <a:solidFill>
                  <a:schemeClr val="tx1"/>
                </a:solidFill>
              </a:rPr>
              <a:pPr algn="ctr" eaLnBrk="1" hangingPunct="1">
                <a:defRPr/>
              </a:p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33363" y="6353175"/>
            <a:ext cx="1620837" cy="230188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 eaLnBrk="1" hangingPunct="1">
              <a:defRPr/>
            </a:pPr>
            <a:r>
              <a:rPr lang="id-ID" sz="900">
                <a:solidFill>
                  <a:srgbClr val="5C5C5C"/>
                </a:solidFill>
              </a:rPr>
              <a:t>Tini </a:t>
            </a:r>
            <a:r>
              <a:rPr lang="id-ID" sz="900"/>
              <a:t>| </a:t>
            </a:r>
            <a:r>
              <a:rPr lang="id-ID" sz="900" i="1"/>
              <a:t>Simple and Clean</a:t>
            </a:r>
            <a:endParaRPr lang="en-US" sz="900" i="1" dirty="0"/>
          </a:p>
        </p:txBody>
      </p:sp>
      <p:pic>
        <p:nvPicPr>
          <p:cNvPr id="87049" name="Bild 9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5867400"/>
            <a:ext cx="307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Bild 10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6315075"/>
            <a:ext cx="1828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Bild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98" r:id="rId3"/>
    <p:sldLayoutId id="2147484299" r:id="rId4"/>
    <p:sldLayoutId id="2147484300" r:id="rId5"/>
    <p:sldLayoutId id="214748430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2" charset="-128"/>
          <a:cs typeface="ＭＳ Ｐゴシック" pitchFamily="-102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-10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-10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-10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-10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-102" charset="0"/>
        <a:buChar char="•"/>
        <a:defRPr sz="2800" kern="1200">
          <a:solidFill>
            <a:schemeClr val="tx1"/>
          </a:solidFill>
          <a:latin typeface="+mn-lt"/>
          <a:ea typeface="ＭＳ Ｐゴシック" pitchFamily="-102" charset="-128"/>
          <a:cs typeface="ＭＳ Ｐゴシック" pitchFamily="-102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02" charset="0"/>
        <a:buChar char="•"/>
        <a:defRPr sz="24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02" charset="0"/>
        <a:buChar char="•"/>
        <a:defRPr sz="20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02" charset="0"/>
        <a:buChar char="•"/>
        <a:defRPr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02" charset="0"/>
        <a:buChar char="•"/>
        <a:defRPr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zukunftaltbau.de/fuer-experten/dossier-rechtlicher-rahmen-bei-der-sanierung/" TargetMode="External"/><Relationship Id="rId4" Type="http://schemas.openxmlformats.org/officeDocument/2006/relationships/hyperlink" Target="https://www.zukunftaltbau.de/fuer-experten/dossier-rechtlicher-rahmen-bei-der-sanieru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ukunftaltbau.de/fileadmin/user_upload/ZAB_EWaermeG_Excel_0516.XLSM.xls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ukunftaltbau.de/fileadmin/user_upload/ZAB_EWaermeG_Excel_0516.XLSM.xls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hyperlink" Target="https://www.zukunftaltbau.de/fileadmin/user_upload/ZAB_EWaermeG_Excel_0516.XLSM.xlsm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m.baden-wuerttemberg.de/de/energie/neubau-und-gebaeudesanierung/erneuerbare-waerme-gesetz-2015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Bildplatzhalter 6" descr="ZAB2016_PPT_Cover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6858000"/>
          </a:xfrm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4257675" y="1581240"/>
            <a:ext cx="54721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b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</a:rPr>
              <a:t>Heizungstausch und EWärmeG</a:t>
            </a:r>
            <a:endParaRPr lang="en-US" sz="4400" dirty="0">
              <a:solidFill>
                <a:schemeClr val="bg1"/>
              </a:solidFill>
              <a:latin typeface="Calibri" pitchFamily="-102" charset="0"/>
              <a:ea typeface="Open Sans Light" pitchFamily="-102" charset="0"/>
            </a:endParaRPr>
          </a:p>
        </p:txBody>
      </p:sp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4257675" y="3335566"/>
            <a:ext cx="467731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de-DE" dirty="0">
                <a:solidFill>
                  <a:schemeClr val="bg1"/>
                </a:solidFill>
                <a:latin typeface="Calibri" pitchFamily="-102" charset="0"/>
                <a:ea typeface="Open Sans Light" pitchFamily="-102" charset="0"/>
              </a:rPr>
              <a:t>[Mustervortrag]</a:t>
            </a:r>
          </a:p>
          <a:p>
            <a:pPr eaLnBrk="1" hangingPunct="1"/>
            <a:endParaRPr lang="de-DE" dirty="0">
              <a:solidFill>
                <a:schemeClr val="bg1"/>
              </a:solidFill>
              <a:latin typeface="Calibri" panose="020F0502020204030204" pitchFamily="34" charset="0"/>
              <a:ea typeface="Open Sans Light" pitchFamily="-102" charset="0"/>
            </a:endParaRPr>
          </a:p>
          <a:p>
            <a:pPr eaLnBrk="1" hangingPunct="1"/>
            <a:endParaRPr lang="de-DE" dirty="0">
              <a:solidFill>
                <a:schemeClr val="bg1"/>
              </a:solidFill>
              <a:latin typeface="Calibri" panose="020F0502020204030204" pitchFamily="34" charset="0"/>
              <a:ea typeface="Open Sans Light" pitchFamily="-102" charset="0"/>
            </a:endParaRPr>
          </a:p>
          <a:p>
            <a:pPr eaLnBrk="1" hangingPunct="1"/>
            <a:endParaRPr lang="de-DE" dirty="0">
              <a:solidFill>
                <a:schemeClr val="bg1"/>
              </a:solidFill>
              <a:latin typeface="Calibri" panose="020F0502020204030204" pitchFamily="34" charset="0"/>
              <a:ea typeface="Open Sans Light" pitchFamily="-102" charset="0"/>
            </a:endParaRPr>
          </a:p>
          <a:p>
            <a:pPr eaLnBrk="1" hangingPunct="1"/>
            <a:endParaRPr lang="de-DE" dirty="0">
              <a:solidFill>
                <a:schemeClr val="bg1"/>
              </a:solidFill>
              <a:latin typeface="Calibri" panose="020F0502020204030204" pitchFamily="34" charset="0"/>
              <a:ea typeface="Open Sans Light" pitchFamily="-102" charset="0"/>
            </a:endParaRPr>
          </a:p>
          <a:p>
            <a:pPr eaLnBrk="1" hangingPunct="1"/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ea typeface="Open Sans Light" pitchFamily="-102" charset="0"/>
              </a:rPr>
              <a:t>[00.00.2020, Ort]</a:t>
            </a:r>
          </a:p>
          <a:p>
            <a:pPr eaLnBrk="1" hangingPunct="1"/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ea typeface="Open Sans Light" pitchFamily="-102" charset="0"/>
              </a:rPr>
              <a:t>[Name – Firma]</a:t>
            </a:r>
            <a:endParaRPr lang="id-ID">
              <a:solidFill>
                <a:schemeClr val="bg1"/>
              </a:solidFill>
              <a:latin typeface="Calibri" panose="020F0502020204030204" pitchFamily="34" charset="0"/>
              <a:ea typeface="Open Sans Light" pitchFamily="-10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r="50268"/>
          <a:stretch/>
        </p:blipFill>
        <p:spPr>
          <a:xfrm>
            <a:off x="6548849" y="2239699"/>
            <a:ext cx="2058927" cy="41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itle 4"/>
          <p:cNvSpPr txBox="1">
            <a:spLocks/>
          </p:cNvSpPr>
          <p:nvPr/>
        </p:nvSpPr>
        <p:spPr bwMode="auto">
          <a:xfrm>
            <a:off x="584272" y="353846"/>
            <a:ext cx="6455626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Übersicht: Registerbroschüre</a:t>
            </a:r>
            <a:endParaRPr lang="id-ID" sz="320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50162"/>
          <a:stretch/>
        </p:blipFill>
        <p:spPr>
          <a:xfrm>
            <a:off x="4572752" y="1861205"/>
            <a:ext cx="2063271" cy="41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50310"/>
          <a:stretch/>
        </p:blipFill>
        <p:spPr>
          <a:xfrm>
            <a:off x="2619549" y="1535785"/>
            <a:ext cx="2057178" cy="41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70" y="1218344"/>
            <a:ext cx="2067068" cy="41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962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584271" y="353846"/>
            <a:ext cx="7796053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Zukunft Altbau Dossiers</a:t>
            </a:r>
            <a:endParaRPr lang="id-ID" sz="3200" dirty="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84271" y="1333780"/>
            <a:ext cx="31296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Klimaschutz im Gebäudesektor 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Förderung und Wirtschaftlichkeit 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Rechtlicher Rahmen </a:t>
            </a:r>
            <a:br>
              <a:rPr lang="de-DE" sz="2000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der Sanierung 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Wärmedämmung 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Heizungstechnik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b="1" dirty="0">
              <a:solidFill>
                <a:srgbClr val="F678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271427" y="1939978"/>
            <a:ext cx="4572717" cy="4373217"/>
          </a:xfrm>
          <a:prstGeom prst="rect">
            <a:avLst/>
          </a:prstGeom>
          <a:solidFill>
            <a:srgbClr val="F6781D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16200000">
            <a:off x="1542027" y="3586732"/>
            <a:ext cx="4380945" cy="1087437"/>
          </a:xfrm>
          <a:prstGeom prst="triangle">
            <a:avLst>
              <a:gd name="adj" fmla="val 72482"/>
            </a:avLst>
          </a:prstGeom>
          <a:solidFill>
            <a:srgbClr val="F6781D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625" y="2129145"/>
            <a:ext cx="4238613" cy="398777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398895" y="1527071"/>
            <a:ext cx="240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zum Wissensdossier</a:t>
            </a:r>
            <a:endParaRPr lang="de-DE" b="1" dirty="0">
              <a:solidFill>
                <a:srgbClr val="F678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311454" y="6458829"/>
            <a:ext cx="6551887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  <a:hlinkClick r:id="rId5"/>
              </a:rPr>
              <a:t>www.zukunftaltbau.de/fuer-experten/dossier-rechtlicher-rahmen-bei-der-sanierung/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 </a:t>
            </a:r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24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3009900" y="1290012"/>
            <a:ext cx="5905500" cy="4822822"/>
          </a:xfrm>
          <a:prstGeom prst="rect">
            <a:avLst/>
          </a:prstGeom>
          <a:solidFill>
            <a:srgbClr val="96C5D5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84272" y="353846"/>
            <a:ext cx="7792812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Wenn genau gerechnet wird: Excel-Tool (1/3)</a:t>
            </a:r>
            <a:endParaRPr lang="id-ID" sz="3200" dirty="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418802" y="6107205"/>
            <a:ext cx="272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zum EWärmeG-Excel-Tool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84272" y="1495705"/>
            <a:ext cx="277515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Einfaches Handling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Kostenfrei 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Kombinations-möglichkeiten 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exakt berechnen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Rechtlich 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anerkannte 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Formulare auf Knopfdruck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172" y="1548571"/>
            <a:ext cx="5762238" cy="34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009900" y="1290012"/>
            <a:ext cx="5905500" cy="4822822"/>
          </a:xfrm>
          <a:prstGeom prst="rect">
            <a:avLst/>
          </a:prstGeom>
          <a:solidFill>
            <a:srgbClr val="96C5D5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84272" y="353846"/>
            <a:ext cx="7792812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Wenn genau gerechnet wird: Excel-Tool (2/3)</a:t>
            </a:r>
            <a:endParaRPr lang="id-ID" sz="3200" dirty="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418802" y="6107205"/>
            <a:ext cx="272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zum EWärmeG-Excel-Tool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128" y="1383684"/>
            <a:ext cx="4985029" cy="464856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84272" y="1495705"/>
            <a:ext cx="277515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Einfaches Handling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Kostenfrei 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Kombinations-möglichkeiten 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exakt berechnen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Rechtlich 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anerkannte 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Formulare auf Knopfdruck</a:t>
            </a:r>
          </a:p>
        </p:txBody>
      </p:sp>
    </p:spTree>
    <p:extLst>
      <p:ext uri="{BB962C8B-B14F-4D97-AF65-F5344CB8AC3E}">
        <p14:creationId xmlns:p14="http://schemas.microsoft.com/office/powerpoint/2010/main" val="134411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2493440" y="1290012"/>
            <a:ext cx="6421959" cy="4815151"/>
          </a:xfrm>
          <a:prstGeom prst="rect">
            <a:avLst/>
          </a:prstGeom>
          <a:solidFill>
            <a:srgbClr val="96C5D5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fik 13">
            <a:extLst>
              <a:ext uri="{FF2B5EF4-FFF2-40B4-BE49-F238E27FC236}">
                <a16:creationId xmlns:a16="http://schemas.microsoft.com/office/drawing/2014/main" id="{BD1145C5-DB00-4CFD-B995-033F229AF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822" y="2237475"/>
            <a:ext cx="2743200" cy="3711936"/>
          </a:xfrm>
          <a:prstGeom prst="rect">
            <a:avLst/>
          </a:prstGeom>
        </p:spPr>
      </p:pic>
      <p:pic>
        <p:nvPicPr>
          <p:cNvPr id="11" name="Grafik 11">
            <a:extLst>
              <a:ext uri="{FF2B5EF4-FFF2-40B4-BE49-F238E27FC236}">
                <a16:creationId xmlns:a16="http://schemas.microsoft.com/office/drawing/2014/main" id="{1C95041E-765C-49F0-8F62-3522609BA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989" y="2058893"/>
            <a:ext cx="2743200" cy="2597834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 bwMode="auto">
          <a:xfrm>
            <a:off x="584272" y="353846"/>
            <a:ext cx="7792812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Wenn genau gerechnet wird: Excel-Tool (3/3)</a:t>
            </a:r>
            <a:endParaRPr lang="id-ID" sz="3200" dirty="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418802" y="6107205"/>
            <a:ext cx="272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zum EWärmeG-Excel-Tool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4272" y="1290044"/>
            <a:ext cx="277515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/>
                <a:cs typeface="Calibri"/>
              </a:rPr>
              <a:t>Rechtlich 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/>
                <a:cs typeface="Calibri"/>
              </a:rPr>
              <a:t>anerkannte 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/>
                <a:cs typeface="Calibri"/>
              </a:rPr>
              <a:t>Formulare auf Knopfdruck</a:t>
            </a:r>
            <a:endParaRPr lang="de-DE" dirty="0">
              <a:latin typeface="Calibri"/>
              <a:cs typeface="Calibri"/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12CFD21F-F0FE-4F43-BAA0-351903C02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884" y="1832388"/>
            <a:ext cx="2743200" cy="3604546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9F787379-DDAA-4FBA-ACB1-B64226516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2172" y="1657072"/>
            <a:ext cx="2743200" cy="3037615"/>
          </a:xfrm>
          <a:prstGeom prst="rect">
            <a:avLst/>
          </a:prstGeom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A0A60225-63BD-41A5-8A4B-BECD10025D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064" y="1372668"/>
            <a:ext cx="2743200" cy="3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009900" y="1290012"/>
            <a:ext cx="5905500" cy="4822822"/>
          </a:xfrm>
          <a:prstGeom prst="rect">
            <a:avLst/>
          </a:prstGeom>
          <a:solidFill>
            <a:srgbClr val="96C5D5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r="6061"/>
          <a:stretch/>
        </p:blipFill>
        <p:spPr>
          <a:xfrm>
            <a:off x="3218572" y="1403293"/>
            <a:ext cx="5476875" cy="455590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584272" y="294958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Hinweise des Umweltministeriums</a:t>
            </a:r>
            <a:endParaRPr lang="id-ID" sz="2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4272" y="1324120"/>
            <a:ext cx="277515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Evaluation + Erfahrungsbericht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Spezialblatt Warmwasser-wärmepumpen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Übersichten +</a:t>
            </a:r>
            <a:b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Merkblätter</a:t>
            </a:r>
          </a:p>
          <a:p>
            <a:pPr marL="266700" indent="-266700">
              <a:spcAft>
                <a:spcPts val="600"/>
              </a:spcAft>
              <a:buClr>
                <a:srgbClr val="F45C16"/>
              </a:buClr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Hinweise zum EWärmeG 2008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32320" y="6107205"/>
            <a:ext cx="20116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b="1" dirty="0">
                <a:latin typeface="Calibri" pitchFamily="-102" charset="0"/>
                <a:ea typeface="Calibri" pitchFamily="-102" charset="0"/>
                <a:cs typeface="Calibri" pitchFamily="-102" charset="0"/>
                <a:hlinkClick r:id="rId4"/>
              </a:rPr>
              <a:t>zu den Hinweisen</a:t>
            </a:r>
            <a:endParaRPr lang="id-ID" dirty="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7" name="Rechteck 6"/>
          <p:cNvSpPr/>
          <p:nvPr/>
        </p:nvSpPr>
        <p:spPr>
          <a:xfrm rot="414098">
            <a:off x="7302345" y="2510327"/>
            <a:ext cx="1671628" cy="411330"/>
          </a:xfrm>
          <a:prstGeom prst="rect">
            <a:avLst/>
          </a:prstGeom>
          <a:solidFill>
            <a:schemeClr val="bg1"/>
          </a:solidFill>
          <a:ln>
            <a:solidFill>
              <a:srgbClr val="F6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36000" rtlCol="0" anchor="ctr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400" dirty="0">
                <a:solidFill>
                  <a:srgbClr val="F6781D"/>
                </a:solidFill>
                <a:latin typeface="Calibri" panose="020F0502020204030204" pitchFamily="34" charset="0"/>
              </a:rPr>
              <a:t>Vorerst keine Änderungen geplant</a:t>
            </a:r>
          </a:p>
        </p:txBody>
      </p:sp>
    </p:spTree>
    <p:extLst>
      <p:ext uri="{BB962C8B-B14F-4D97-AF65-F5344CB8AC3E}">
        <p14:creationId xmlns:p14="http://schemas.microsoft.com/office/powerpoint/2010/main" val="103652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 txBox="1">
            <a:spLocks/>
          </p:cNvSpPr>
          <p:nvPr/>
        </p:nvSpPr>
        <p:spPr bwMode="auto">
          <a:xfrm>
            <a:off x="641555" y="325925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Entwicklungen Heizungstausch in BW</a:t>
            </a:r>
            <a:endParaRPr lang="id-ID" sz="2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2714865509"/>
              </p:ext>
            </p:extLst>
          </p:nvPr>
        </p:nvGraphicFramePr>
        <p:xfrm>
          <a:off x="847493" y="1184600"/>
          <a:ext cx="7826950" cy="510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hteckige Legende 18"/>
          <p:cNvSpPr/>
          <p:nvPr/>
        </p:nvSpPr>
        <p:spPr>
          <a:xfrm>
            <a:off x="6216573" y="4376803"/>
            <a:ext cx="1895707" cy="568712"/>
          </a:xfrm>
          <a:prstGeom prst="wedgeRectCallout">
            <a:avLst>
              <a:gd name="adj1" fmla="val -74950"/>
              <a:gd name="adj2" fmla="val -296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Solarthermie verliert an Bedeutung</a:t>
            </a:r>
          </a:p>
        </p:txBody>
      </p:sp>
      <p:sp>
        <p:nvSpPr>
          <p:cNvPr id="20" name="Rechteckige Legende 19"/>
          <p:cNvSpPr/>
          <p:nvPr/>
        </p:nvSpPr>
        <p:spPr>
          <a:xfrm>
            <a:off x="6216573" y="3140485"/>
            <a:ext cx="1895707" cy="785682"/>
          </a:xfrm>
          <a:prstGeom prst="wedgeRectCallout">
            <a:avLst>
              <a:gd name="adj1" fmla="val -73774"/>
              <a:gd name="adj2" fmla="val -1195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Biogas verliert nach Novelle an Bedeutung, nimmt aber wieder zu</a:t>
            </a:r>
          </a:p>
        </p:txBody>
      </p:sp>
      <p:sp>
        <p:nvSpPr>
          <p:cNvPr id="22" name="Rechteckige Legende 21"/>
          <p:cNvSpPr/>
          <p:nvPr/>
        </p:nvSpPr>
        <p:spPr>
          <a:xfrm>
            <a:off x="6216572" y="1479091"/>
            <a:ext cx="1895707" cy="568712"/>
          </a:xfrm>
          <a:prstGeom prst="wedgeRectCallout">
            <a:avLst>
              <a:gd name="adj1" fmla="val -77303"/>
              <a:gd name="adj2" fmla="val 2524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 seit 2015 wichtiger</a:t>
            </a:r>
          </a:p>
        </p:txBody>
      </p:sp>
      <p:sp>
        <p:nvSpPr>
          <p:cNvPr id="23" name="Rechteckige Legende 22"/>
          <p:cNvSpPr/>
          <p:nvPr/>
        </p:nvSpPr>
        <p:spPr>
          <a:xfrm>
            <a:off x="6216573" y="2482965"/>
            <a:ext cx="1895707" cy="568712"/>
          </a:xfrm>
          <a:prstGeom prst="wedgeRectCallout">
            <a:avLst>
              <a:gd name="adj1" fmla="val -72714"/>
              <a:gd name="adj2" fmla="val 2815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Wärmepumpen zunehmend*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311454" y="6335719"/>
            <a:ext cx="6551887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 dirty="0">
                <a:latin typeface="Calibri"/>
                <a:cs typeface="Calibri"/>
              </a:rPr>
              <a:t>* Daten korrigiert mit Absatzzahlen, da Schornsteinfeger oft nicht melden</a:t>
            </a:r>
            <a:b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800" dirty="0">
                <a:latin typeface="Calibri"/>
                <a:cs typeface="Calibri"/>
              </a:rPr>
              <a:t>Quelle: IDEV-Datenportal des stat. Landesamts und ifeu Institut für Energie- und Umweltforschung Heidelberg gGmbH</a:t>
            </a:r>
            <a:endParaRPr 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6216571" y="2121137"/>
            <a:ext cx="1895707" cy="273020"/>
          </a:xfrm>
          <a:prstGeom prst="wedgeRectCallout">
            <a:avLst>
              <a:gd name="adj1" fmla="val -74834"/>
              <a:gd name="adj2" fmla="val 71286"/>
            </a:avLst>
          </a:prstGeom>
          <a:solidFill>
            <a:srgbClr val="D1B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Wärmedämmung</a:t>
            </a:r>
          </a:p>
        </p:txBody>
      </p:sp>
      <p:sp>
        <p:nvSpPr>
          <p:cNvPr id="10" name="Rechteckige Legende 9"/>
          <p:cNvSpPr/>
          <p:nvPr/>
        </p:nvSpPr>
        <p:spPr>
          <a:xfrm>
            <a:off x="6216571" y="4013585"/>
            <a:ext cx="1895707" cy="273020"/>
          </a:xfrm>
          <a:prstGeom prst="wedgeRectCallout">
            <a:avLst>
              <a:gd name="adj1" fmla="val -72824"/>
              <a:gd name="adj2" fmla="val -5896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Feste Biomasse</a:t>
            </a:r>
          </a:p>
        </p:txBody>
      </p:sp>
    </p:spTree>
    <p:extLst>
      <p:ext uri="{BB962C8B-B14F-4D97-AF65-F5344CB8AC3E}">
        <p14:creationId xmlns:p14="http://schemas.microsoft.com/office/powerpoint/2010/main" val="334457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Box 11"/>
          <p:cNvSpPr>
            <a:spLocks noChangeArrowheads="1"/>
          </p:cNvSpPr>
          <p:nvPr/>
        </p:nvSpPr>
        <p:spPr bwMode="auto">
          <a:xfrm>
            <a:off x="1110611" y="2929506"/>
            <a:ext cx="7186613" cy="9985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1074738" algn="l"/>
              </a:tabLst>
            </a:pPr>
            <a:r>
              <a:rPr lang="de-DE" sz="6000" dirty="0">
                <a:latin typeface="Calibri" pitchFamily="-102" charset="0"/>
                <a:ea typeface="Open Sans Light" pitchFamily="-102" charset="0"/>
              </a:rPr>
              <a:t>Rechtliche Rahmenbedingungen</a:t>
            </a:r>
          </a:p>
        </p:txBody>
      </p:sp>
      <p:pic>
        <p:nvPicPr>
          <p:cNvPr id="14" name="Bild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6315075"/>
            <a:ext cx="1828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952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 bwMode="auto">
          <a:xfrm>
            <a:off x="584271" y="353846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Entwicklung Wärmegesetze</a:t>
            </a:r>
            <a:endParaRPr lang="id-ID" sz="320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45779" y="1825279"/>
            <a:ext cx="404536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2400" b="1" dirty="0">
                <a:solidFill>
                  <a:srgbClr val="348098"/>
                </a:solidFill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Neubau: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2400" b="1" dirty="0">
                <a:solidFill>
                  <a:srgbClr val="348098"/>
                </a:solidFill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EEWärmeG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1600" dirty="0"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(Erneuerbare Energien Wärmegesetz)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1600" dirty="0"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Bund</a:t>
            </a:r>
            <a:endParaRPr lang="de-DE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0788" y="1825279"/>
            <a:ext cx="271750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2400" b="1" dirty="0">
                <a:solidFill>
                  <a:srgbClr val="348098"/>
                </a:solidFill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Bestand: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2400" b="1" dirty="0">
                <a:solidFill>
                  <a:srgbClr val="348098"/>
                </a:solidFill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EWärmeG</a:t>
            </a:r>
            <a:r>
              <a:rPr lang="de-DE" sz="1600" dirty="0">
                <a:solidFill>
                  <a:srgbClr val="348098"/>
                </a:solidFill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1600" dirty="0"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(Erneuerbare-Wärme-Gesetz)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1600" dirty="0"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Baden-Württemberg</a:t>
            </a:r>
            <a:endParaRPr lang="de-DE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99531" y="1548833"/>
            <a:ext cx="6625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7200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18245"/>
              </p:ext>
            </p:extLst>
          </p:nvPr>
        </p:nvGraphicFramePr>
        <p:xfrm>
          <a:off x="732761" y="3465513"/>
          <a:ext cx="3580886" cy="16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90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de-DE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0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Gültig ab</a:t>
                      </a: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0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Geltungs-bereich</a:t>
                      </a: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0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Anteil EE</a:t>
                      </a: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0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43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2008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01.01.2010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Bestand</a:t>
                      </a:r>
                      <a:r>
                        <a:rPr lang="de-DE" sz="1600" b="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(WG)</a:t>
                      </a:r>
                      <a:endParaRPr lang="de-DE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10 %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03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01.07.2015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Bestand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(WG,</a:t>
                      </a:r>
                      <a:r>
                        <a:rPr lang="de-DE" sz="1600" b="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NWG)</a:t>
                      </a:r>
                      <a:endParaRPr lang="de-DE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15 %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Pfeil nach unten 1"/>
          <p:cNvSpPr/>
          <p:nvPr/>
        </p:nvSpPr>
        <p:spPr>
          <a:xfrm>
            <a:off x="5569063" y="3248187"/>
            <a:ext cx="293821" cy="431738"/>
          </a:xfrm>
          <a:prstGeom prst="downArrow">
            <a:avLst/>
          </a:prstGeom>
          <a:solidFill>
            <a:srgbClr val="348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367044" y="3845025"/>
            <a:ext cx="244862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2400" b="1" dirty="0">
                <a:solidFill>
                  <a:srgbClr val="348098"/>
                </a:solidFill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GEG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1600" dirty="0"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(Gebäudeenergiegesetz)</a:t>
            </a:r>
            <a:endParaRPr lang="de-DE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894781" y="3196881"/>
            <a:ext cx="24486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2400" dirty="0"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+</a:t>
            </a:r>
            <a:r>
              <a:rPr lang="de-DE" sz="2400" b="1" dirty="0">
                <a:solidFill>
                  <a:srgbClr val="F6781D"/>
                </a:solidFill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 </a:t>
            </a:r>
            <a:r>
              <a:rPr lang="de-DE" sz="2400" b="1" dirty="0">
                <a:solidFill>
                  <a:srgbClr val="348098"/>
                </a:solidFill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EnEV</a:t>
            </a:r>
            <a:r>
              <a:rPr lang="de-DE" sz="2400" b="1" dirty="0">
                <a:solidFill>
                  <a:srgbClr val="409DBA"/>
                </a:solidFill>
                <a:latin typeface="Calibri" panose="020F0502020204030204" pitchFamily="34" charset="0"/>
                <a:ea typeface="Calibri" pitchFamily="-102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484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erade Verbindung mit Pfeil 31"/>
          <p:cNvCxnSpPr/>
          <p:nvPr/>
        </p:nvCxnSpPr>
        <p:spPr>
          <a:xfrm rot="16200000">
            <a:off x="3818694" y="2516570"/>
            <a:ext cx="3746" cy="5724000"/>
          </a:xfrm>
          <a:prstGeom prst="straightConnector1">
            <a:avLst/>
          </a:prstGeom>
          <a:ln w="25400">
            <a:solidFill>
              <a:srgbClr val="348098"/>
            </a:solidFill>
            <a:prstDash val="sysDot"/>
            <a:headEnd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 nach rechts 24"/>
          <p:cNvSpPr/>
          <p:nvPr/>
        </p:nvSpPr>
        <p:spPr>
          <a:xfrm>
            <a:off x="445477" y="2915899"/>
            <a:ext cx="8316000" cy="175648"/>
          </a:xfrm>
          <a:prstGeom prst="rightArrow">
            <a:avLst/>
          </a:prstGeom>
          <a:noFill/>
          <a:ln w="12700">
            <a:solidFill>
              <a:srgbClr val="34809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584271" y="351386"/>
            <a:ext cx="8559729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Verantwortlichkeiten bei Heizungserneuerung</a:t>
            </a:r>
            <a:endParaRPr lang="id-ID" sz="340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0670" y="2229485"/>
            <a:ext cx="1487031" cy="646331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Verpflichteter Eigentümer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496275" y="2229485"/>
            <a:ext cx="2464072" cy="646331"/>
          </a:xfrm>
          <a:prstGeom prst="rect">
            <a:avLst/>
          </a:prstGeom>
          <a:solidFill>
            <a:srgbClr val="348098"/>
          </a:solidFill>
          <a:ln>
            <a:solidFill>
              <a:srgbClr val="348098"/>
            </a:solidFill>
          </a:ln>
        </p:spPr>
        <p:txBody>
          <a:bodyPr wrap="square" rtlCol="0" anchor="t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Nachweis durch Eigen-tümer &amp; </a:t>
            </a:r>
            <a:r>
              <a:rPr lang="de-DE" b="1" dirty="0">
                <a:solidFill>
                  <a:srgbClr val="F6781D"/>
                </a:solidFill>
                <a:latin typeface="Calibri"/>
                <a:cs typeface="Calibri"/>
              </a:rPr>
              <a:t>Sachkundigen</a:t>
            </a:r>
            <a:endParaRPr lang="de-DE" b="1" dirty="0">
              <a:solidFill>
                <a:srgbClr val="F678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79429" y="2229485"/>
            <a:ext cx="1613903" cy="646331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Untere Bau-</a:t>
            </a:r>
          </a:p>
          <a:p>
            <a:r>
              <a:rPr lang="de-DE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rechtsbehörde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212415" y="2229485"/>
            <a:ext cx="1326943" cy="646331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Statistische Erfassung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451043" y="5190945"/>
            <a:ext cx="245824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348098"/>
            </a:solidFill>
          </a:ln>
        </p:spPr>
        <p:txBody>
          <a:bodyPr wrap="square" rtlCol="0" anchor="ctr">
            <a:spAutoFit/>
          </a:bodyPr>
          <a:lstStyle/>
          <a:p>
            <a:r>
              <a:rPr lang="de-DE" b="1" dirty="0">
                <a:solidFill>
                  <a:srgbClr val="348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Hinweis / Erinnerung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429156" y="5588830"/>
            <a:ext cx="2458240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i="1" dirty="0">
                <a:solidFill>
                  <a:srgbClr val="348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Ggf. Anordnung Bußgeld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186542" y="3660284"/>
            <a:ext cx="1812886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348098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348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Abnahme durch </a:t>
            </a:r>
            <a:r>
              <a:rPr lang="de-DE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Schornsteinfeger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467516" y="3798783"/>
            <a:ext cx="1995984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348098"/>
            </a:solidFill>
          </a:ln>
        </p:spPr>
        <p:txBody>
          <a:bodyPr wrap="square" rtlCol="0" anchor="ctr">
            <a:spAutoFit/>
          </a:bodyPr>
          <a:lstStyle/>
          <a:p>
            <a:r>
              <a:rPr lang="de-DE" b="1" dirty="0">
                <a:solidFill>
                  <a:srgbClr val="348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Austauschmeldung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186542" y="4330801"/>
            <a:ext cx="1812886" cy="73866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348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Oder: Herausfallen aus der Kehrpflicht (Wärmepumpen)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1702731" y="3198650"/>
            <a:ext cx="3746" cy="360000"/>
          </a:xfrm>
          <a:prstGeom prst="straightConnector1">
            <a:avLst/>
          </a:prstGeom>
          <a:ln w="25400">
            <a:solidFill>
              <a:srgbClr val="348098"/>
            </a:solidFill>
            <a:prstDash val="sysDot"/>
            <a:headEnd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rot="16200000">
            <a:off x="3229598" y="3803449"/>
            <a:ext cx="3746" cy="360000"/>
          </a:xfrm>
          <a:prstGeom prst="straightConnector1">
            <a:avLst/>
          </a:prstGeom>
          <a:ln w="25400">
            <a:solidFill>
              <a:srgbClr val="348098"/>
            </a:solidFill>
            <a:prstDash val="sysDot"/>
            <a:headEnd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rot="10800000">
            <a:off x="6082634" y="3217154"/>
            <a:ext cx="3746" cy="756000"/>
          </a:xfrm>
          <a:prstGeom prst="straightConnector1">
            <a:avLst/>
          </a:prstGeom>
          <a:ln w="25400">
            <a:solidFill>
              <a:srgbClr val="348098"/>
            </a:solidFill>
            <a:prstDash val="sysDot"/>
            <a:headEnd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5547369" y="3985323"/>
            <a:ext cx="545190" cy="0"/>
          </a:xfrm>
          <a:prstGeom prst="straightConnector1">
            <a:avLst/>
          </a:prstGeom>
          <a:ln w="25400">
            <a:solidFill>
              <a:srgbClr val="348098"/>
            </a:solidFill>
            <a:prstDash val="sysDot"/>
            <a:headEnd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6670546" y="3194637"/>
            <a:ext cx="3746" cy="2196000"/>
          </a:xfrm>
          <a:prstGeom prst="straightConnector1">
            <a:avLst/>
          </a:prstGeom>
          <a:ln w="25400">
            <a:solidFill>
              <a:srgbClr val="348098"/>
            </a:solidFill>
            <a:prstDash val="sysDot"/>
            <a:headEnd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rot="10800000">
            <a:off x="976097" y="3194971"/>
            <a:ext cx="3746" cy="2196000"/>
          </a:xfrm>
          <a:prstGeom prst="straightConnector1">
            <a:avLst/>
          </a:prstGeom>
          <a:ln w="25400">
            <a:solidFill>
              <a:srgbClr val="348098"/>
            </a:solidFill>
            <a:prstDash val="sysDot"/>
            <a:headEnd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3467516" y="4181418"/>
            <a:ext cx="217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348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Innerhalb von 18 Monaten ab Inbetriebnahme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5283200" y="1512091"/>
            <a:ext cx="1530179" cy="756012"/>
            <a:chOff x="3483003" y="5372351"/>
            <a:chExt cx="2505190" cy="1087266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">
              <a:off x="3483003" y="5372351"/>
              <a:ext cx="2505190" cy="1087266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 rot="540000">
              <a:off x="3747779" y="5711459"/>
              <a:ext cx="1917752" cy="441124"/>
            </a:xfrm>
            <a:prstGeom prst="rect">
              <a:avLst/>
            </a:prstGeom>
            <a:solidFill>
              <a:srgbClr val="97C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b="1" dirty="0">
                  <a:solidFill>
                    <a:srgbClr val="25646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Ggf. Antrag auf Befreiung?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96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22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Box 11"/>
          <p:cNvSpPr>
            <a:spLocks noChangeArrowheads="1"/>
          </p:cNvSpPr>
          <p:nvPr/>
        </p:nvSpPr>
        <p:spPr bwMode="auto">
          <a:xfrm>
            <a:off x="1110611" y="2929506"/>
            <a:ext cx="7186613" cy="9985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de-DE" sz="6000" dirty="0">
                <a:latin typeface="Calibri" pitchFamily="-102" charset="0"/>
                <a:ea typeface="Open Sans Light" pitchFamily="-102" charset="0"/>
              </a:rPr>
              <a:t>CO</a:t>
            </a:r>
            <a:r>
              <a:rPr lang="de-DE" sz="6000" baseline="-25000" dirty="0">
                <a:latin typeface="Calibri" pitchFamily="-102" charset="0"/>
                <a:ea typeface="Open Sans Light" pitchFamily="-102" charset="0"/>
              </a:rPr>
              <a:t>2</a:t>
            </a:r>
            <a:r>
              <a:rPr lang="de-DE" sz="6000" dirty="0">
                <a:latin typeface="Calibri" pitchFamily="-102" charset="0"/>
                <a:ea typeface="Open Sans Light" pitchFamily="-102" charset="0"/>
              </a:rPr>
              <a:t>-Emissionen- und Klimaentwicklung global und lokal</a:t>
            </a:r>
          </a:p>
        </p:txBody>
      </p:sp>
      <p:pic>
        <p:nvPicPr>
          <p:cNvPr id="15" name="Bild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6315075"/>
            <a:ext cx="1828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443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584271" y="353846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Wer ist Sachkundiger?</a:t>
            </a:r>
            <a:endParaRPr lang="id-ID" sz="320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2" y="2243611"/>
            <a:ext cx="1275474" cy="334438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11454" y="6212608"/>
            <a:ext cx="655188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Alle Angaben nach §3 Nr.11 EWärmeG Ausstellungsberechtigung für Energieausweise und §21 EnEV (Abs. 1 Qualifikation + Abs. 2 Studienschwerpunkt/ Berufserfahrung/Fortbildung) und §7 HwO inkl. Anlage A und B</a:t>
            </a:r>
          </a:p>
          <a:p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* z. B. Geselle + 6 Jahre Berufserfahrung davon 4 Jahre in leitender Funktion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584271" y="1557325"/>
            <a:ext cx="7559604" cy="3566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348098"/>
              </a:buClr>
            </a:pP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Personen mit mindestens einer der folgenden Qualifikationen:</a:t>
            </a:r>
          </a:p>
        </p:txBody>
      </p:sp>
      <p:sp>
        <p:nvSpPr>
          <p:cNvPr id="12" name="Rechteck 11"/>
          <p:cNvSpPr/>
          <p:nvPr/>
        </p:nvSpPr>
        <p:spPr>
          <a:xfrm>
            <a:off x="3032603" y="2181268"/>
            <a:ext cx="5204084" cy="3294164"/>
          </a:xfrm>
          <a:prstGeom prst="rect">
            <a:avLst/>
          </a:prstGeom>
          <a:solidFill>
            <a:srgbClr val="333E45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chemeClr val="bg1"/>
                </a:solidFill>
                <a:latin typeface="Calibri"/>
                <a:cs typeface="Calibri"/>
              </a:rPr>
              <a:t>Zulassungspflichtiges Handwerk </a:t>
            </a:r>
            <a:endParaRPr lang="de-D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/>
            <a:r>
              <a:rPr lang="de-DE" sz="1400" dirty="0">
                <a:solidFill>
                  <a:schemeClr val="bg1"/>
                </a:solidFill>
                <a:latin typeface="Calibri"/>
                <a:cs typeface="Calibri"/>
              </a:rPr>
              <a:t>z. B. Dachdecker, Stuckateur, Heizungsbauer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chemeClr val="bg1"/>
                </a:solidFill>
                <a:latin typeface="Calibri"/>
                <a:cs typeface="Calibri"/>
              </a:rPr>
              <a:t>Schornsteinfegerwesen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chemeClr val="bg1"/>
                </a:solidFill>
                <a:latin typeface="Calibri"/>
                <a:cs typeface="Calibri"/>
              </a:rPr>
              <a:t>aus Bau-, Ausbau- oder </a:t>
            </a:r>
            <a:br>
              <a:rPr lang="de-DE" sz="20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de-DE" sz="2000" b="1" dirty="0">
                <a:solidFill>
                  <a:schemeClr val="bg1"/>
                </a:solidFill>
                <a:latin typeface="Calibri"/>
                <a:cs typeface="Calibri"/>
              </a:rPr>
              <a:t>anlagentechnischem Gewerbe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Calibri"/>
                <a:cs typeface="Calibri"/>
              </a:rPr>
              <a:t>Handwerksmeister der zulassungsfreien Handwerke </a:t>
            </a:r>
            <a:endParaRPr lang="de-D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Calibri"/>
                <a:cs typeface="Calibri"/>
              </a:rPr>
              <a:t>Ausbildung oder beruflicher Werdegang, der berechtigt Handwerk ohne Meistertitel selbstständig auszufüllen*</a:t>
            </a:r>
          </a:p>
          <a:p>
            <a:pPr marL="285750" indent="-285750">
              <a:buFont typeface="Wingdings,Sans-Serif" panose="05000000000000000000" pitchFamily="2" charset="2"/>
              <a:buChar char="§"/>
            </a:pPr>
            <a:endParaRPr lang="de-DE" sz="1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chemeClr val="bg1"/>
                </a:solidFill>
                <a:latin typeface="Calibri"/>
                <a:cs typeface="Calibri"/>
              </a:rPr>
              <a:t>Energieberater und Planer</a:t>
            </a:r>
            <a:br>
              <a:rPr lang="de-DE" sz="20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de-DE" sz="1400" dirty="0">
                <a:solidFill>
                  <a:schemeClr val="bg1"/>
                </a:solidFill>
                <a:latin typeface="Calibri"/>
                <a:cs typeface="Calibri"/>
              </a:rPr>
              <a:t>Berechtigte zur Ausstellung von Energieausweisen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Gleichschenkliges Dreieck 15"/>
          <p:cNvSpPr/>
          <p:nvPr/>
        </p:nvSpPr>
        <p:spPr>
          <a:xfrm rot="16200000">
            <a:off x="846268" y="3284541"/>
            <a:ext cx="3293979" cy="1087437"/>
          </a:xfrm>
          <a:prstGeom prst="triangle">
            <a:avLst>
              <a:gd name="adj" fmla="val 69795"/>
            </a:avLst>
          </a:prstGeom>
          <a:solidFill>
            <a:srgbClr val="333E45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70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584272" y="353846"/>
            <a:ext cx="6455626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Ausnahmen</a:t>
            </a:r>
            <a:endParaRPr lang="id-ID" sz="320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75692" y="1394787"/>
            <a:ext cx="7049912" cy="324895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Entfallende Nutzungspflicht (§19 Abs. 1)</a:t>
            </a:r>
          </a:p>
        </p:txBody>
      </p:sp>
      <p:sp>
        <p:nvSpPr>
          <p:cNvPr id="12" name="Rechteck 11"/>
          <p:cNvSpPr/>
          <p:nvPr/>
        </p:nvSpPr>
        <p:spPr>
          <a:xfrm>
            <a:off x="675692" y="1778368"/>
            <a:ext cx="7049912" cy="1204114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348098"/>
              </a:buClr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Wenn </a:t>
            </a:r>
            <a:r>
              <a:rPr lang="de-DE" sz="1600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Erfüllungsoptionen</a:t>
            </a:r>
          </a:p>
          <a:p>
            <a:pPr marL="285750" indent="-285750">
              <a:buClr>
                <a:srgbClr val="348098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348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technisch oder baulich 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unmöglich sind</a:t>
            </a:r>
          </a:p>
          <a:p>
            <a:pPr marL="285750" indent="-285750">
              <a:buClr>
                <a:srgbClr val="348098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348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denkmalschutzrechtlichen 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Vorschriften widersprechen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anderen </a:t>
            </a:r>
            <a:r>
              <a:rPr lang="de-DE" b="1" dirty="0">
                <a:solidFill>
                  <a:srgbClr val="348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öffentlich-rechtlichen 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Vorschriften widersprechen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675692" y="3539515"/>
            <a:ext cx="7049912" cy="942135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348098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348098"/>
                </a:solidFill>
                <a:latin typeface="Calibri"/>
                <a:cs typeface="Calibri"/>
              </a:rPr>
              <a:t>Bioöl</a:t>
            </a:r>
            <a:r>
              <a:rPr lang="de-DE" sz="1600" b="1" dirty="0">
                <a:solidFill>
                  <a:srgbClr val="348098"/>
                </a:solidFill>
                <a:latin typeface="Calibri"/>
                <a:cs typeface="Calibri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(Tank noch voll)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Clr>
                <a:srgbClr val="348098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348098"/>
                </a:solidFill>
                <a:latin typeface="Calibri"/>
                <a:cs typeface="Calibri"/>
              </a:rPr>
              <a:t>Wärmenetz</a:t>
            </a:r>
            <a:r>
              <a:rPr lang="de-DE" sz="1600" b="1" dirty="0">
                <a:solidFill>
                  <a:srgbClr val="348098"/>
                </a:solidFill>
                <a:latin typeface="Calibri"/>
                <a:cs typeface="Calibri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noch nicht fertig gebaut 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Clr>
                <a:srgbClr val="348098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348098"/>
                </a:solidFill>
                <a:latin typeface="Calibri"/>
                <a:cs typeface="Calibri"/>
              </a:rPr>
              <a:t>Dämmung</a:t>
            </a:r>
            <a:r>
              <a:rPr lang="de-DE" sz="1600" b="1" dirty="0">
                <a:solidFill>
                  <a:srgbClr val="348098"/>
                </a:solidFill>
                <a:latin typeface="Calibri"/>
                <a:cs typeface="Calibri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(Jahreszeit)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E2308CE-730B-42D4-88F6-DC8340C32885}"/>
              </a:ext>
            </a:extLst>
          </p:cNvPr>
          <p:cNvSpPr/>
          <p:nvPr/>
        </p:nvSpPr>
        <p:spPr>
          <a:xfrm>
            <a:off x="675692" y="5042422"/>
            <a:ext cx="7049912" cy="942134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348098"/>
              </a:buClr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Aufgrund unzumutbare Belastung wegen besonderer Umstände (im Einzelfall), z.B.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Hohes </a:t>
            </a:r>
            <a:r>
              <a:rPr lang="de-DE" b="1" dirty="0">
                <a:solidFill>
                  <a:srgbClr val="348098"/>
                </a:solidFill>
                <a:latin typeface="Calibri"/>
                <a:cs typeface="Calibri"/>
              </a:rPr>
              <a:t>Alter</a:t>
            </a: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, geringe </a:t>
            </a:r>
            <a:r>
              <a:rPr lang="de-DE" b="1" dirty="0">
                <a:solidFill>
                  <a:srgbClr val="348098"/>
                </a:solidFill>
                <a:latin typeface="Calibri"/>
                <a:cs typeface="Calibri"/>
              </a:rPr>
              <a:t>Rente</a:t>
            </a: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, keine </a:t>
            </a:r>
            <a:r>
              <a:rPr lang="de-DE" b="1" dirty="0">
                <a:solidFill>
                  <a:srgbClr val="348098"/>
                </a:solidFill>
                <a:latin typeface="Calibri"/>
                <a:cs typeface="Calibri"/>
              </a:rPr>
              <a:t>Kreditwürdigkeit</a:t>
            </a:r>
          </a:p>
          <a:p>
            <a:pPr marL="285750" indent="-285750">
              <a:buClr>
                <a:srgbClr val="348098"/>
              </a:buClr>
              <a:buSzPct val="85000"/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348098"/>
                </a:solidFill>
                <a:latin typeface="Calibri"/>
                <a:cs typeface="Calibri"/>
              </a:rPr>
              <a:t>Abrissgebäude</a:t>
            </a: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 (Befreiung von 5 %, SFP „sinnlos“)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99CFA60-3C36-4123-91CA-708C0C0202D8}"/>
              </a:ext>
            </a:extLst>
          </p:cNvPr>
          <p:cNvSpPr/>
          <p:nvPr/>
        </p:nvSpPr>
        <p:spPr>
          <a:xfrm>
            <a:off x="675692" y="4661632"/>
            <a:ext cx="7049912" cy="324895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Befreiung (§19 Abs. 2)</a:t>
            </a:r>
            <a:endParaRPr lang="de-DE" dirty="0">
              <a:ea typeface="+mn-lt"/>
              <a:cs typeface="+mn-lt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86EF66C-6677-4CEB-B45B-6B59EA430B7A}"/>
              </a:ext>
            </a:extLst>
          </p:cNvPr>
          <p:cNvSpPr/>
          <p:nvPr/>
        </p:nvSpPr>
        <p:spPr>
          <a:xfrm>
            <a:off x="675692" y="3158725"/>
            <a:ext cx="7049912" cy="324895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F6781D"/>
                </a:solidFill>
                <a:latin typeface="Calibri"/>
                <a:cs typeface="Calibri"/>
              </a:rPr>
              <a:t>Verlängerung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der Frist 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 rot="505551">
            <a:off x="5884884" y="1072200"/>
            <a:ext cx="3005301" cy="540400"/>
          </a:xfrm>
          <a:prstGeom prst="rect">
            <a:avLst/>
          </a:prstGeom>
          <a:solidFill>
            <a:schemeClr val="bg1"/>
          </a:solidFill>
          <a:ln>
            <a:solidFill>
              <a:srgbClr val="F6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2000" dirty="0">
                <a:solidFill>
                  <a:srgbClr val="F6781D"/>
                </a:solidFill>
                <a:latin typeface="Calibri" panose="020F0502020204030204" pitchFamily="34" charset="0"/>
              </a:rPr>
              <a:t>Antragsstellung bei unterer Baurechtsbehörde</a:t>
            </a:r>
          </a:p>
        </p:txBody>
      </p:sp>
    </p:spTree>
    <p:extLst>
      <p:ext uri="{BB962C8B-B14F-4D97-AF65-F5344CB8AC3E}">
        <p14:creationId xmlns:p14="http://schemas.microsoft.com/office/powerpoint/2010/main" val="1061763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Box 11"/>
          <p:cNvSpPr>
            <a:spLocks noChangeArrowheads="1"/>
          </p:cNvSpPr>
          <p:nvPr/>
        </p:nvSpPr>
        <p:spPr bwMode="auto">
          <a:xfrm>
            <a:off x="1110611" y="2929506"/>
            <a:ext cx="7186613" cy="9985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de-DE" sz="6000" dirty="0">
                <a:latin typeface="Calibri" pitchFamily="-102" charset="0"/>
                <a:ea typeface="Open Sans Light" pitchFamily="-102" charset="0"/>
              </a:rPr>
              <a:t>Knifflige Fälle</a:t>
            </a:r>
          </a:p>
        </p:txBody>
      </p:sp>
      <p:pic>
        <p:nvPicPr>
          <p:cNvPr id="14" name="Bild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6315075"/>
            <a:ext cx="1828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142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4914463" y="3424400"/>
            <a:ext cx="4032000" cy="29520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lIns="612000">
            <a:noAutofit/>
          </a:bodyPr>
          <a:lstStyle/>
          <a:p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Komplette Kellerdecke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Unterschiedliche U-Werte je Bauteil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641555" y="325925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Oberste Geschossdecke / Kellerdecke </a:t>
            </a:r>
            <a:endParaRPr lang="id-ID" sz="2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54283" y="1213042"/>
            <a:ext cx="4032000" cy="2952000"/>
          </a:xfrm>
          <a:prstGeom prst="rect">
            <a:avLst/>
          </a:prstGeom>
          <a:ln w="19050">
            <a:solidFill>
              <a:srgbClr val="F6781D"/>
            </a:solidFill>
          </a:ln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Oberste Geschossdecke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Seit EnEV16: „zugänglich“ statt „begehbar“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Nachrüstpflicht nach §10 EnEV bei „ungedämmt“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Mindestwärmeschutz nach DIN 4108-2: </a:t>
            </a:r>
          </a:p>
          <a:p>
            <a:pPr marL="271463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2013-02: Wärmedurchgangs-</a:t>
            </a:r>
          </a:p>
          <a:p>
            <a:pPr marL="271463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widerstand R=0,9 m²K/W </a:t>
            </a:r>
          </a:p>
          <a:p>
            <a:pPr marL="271463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(ca. 40 mm WLG 035)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3722646" y="2346859"/>
            <a:ext cx="1625684" cy="2705086"/>
            <a:chOff x="3725512" y="2362806"/>
            <a:chExt cx="1625684" cy="2705086"/>
          </a:xfrm>
        </p:grpSpPr>
        <p:grpSp>
          <p:nvGrpSpPr>
            <p:cNvPr id="13" name="Gruppieren 12"/>
            <p:cNvGrpSpPr>
              <a:grpSpLocks noChangeAspect="1"/>
            </p:cNvGrpSpPr>
            <p:nvPr/>
          </p:nvGrpSpPr>
          <p:grpSpPr>
            <a:xfrm>
              <a:off x="3725512" y="2362806"/>
              <a:ext cx="1625684" cy="2705086"/>
              <a:chOff x="4238369" y="1861822"/>
              <a:chExt cx="2326344" cy="3870960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12"/>
              <a:stretch/>
            </p:blipFill>
            <p:spPr>
              <a:xfrm>
                <a:off x="4238369" y="1861822"/>
                <a:ext cx="2326344" cy="387096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</p:pic>
          <p:sp>
            <p:nvSpPr>
              <p:cNvPr id="9" name="Rechteck 8"/>
              <p:cNvSpPr/>
              <p:nvPr/>
            </p:nvSpPr>
            <p:spPr>
              <a:xfrm>
                <a:off x="4238369" y="3381404"/>
                <a:ext cx="172993" cy="646900"/>
              </a:xfrm>
              <a:prstGeom prst="rect">
                <a:avLst/>
              </a:prstGeom>
              <a:solidFill>
                <a:srgbClr val="96C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5041027" y="4866906"/>
                <a:ext cx="1037968" cy="461195"/>
              </a:xfrm>
              <a:prstGeom prst="rect">
                <a:avLst/>
              </a:prstGeom>
              <a:solidFill>
                <a:srgbClr val="7F8D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7" name="Rechteck 16"/>
            <p:cNvSpPr/>
            <p:nvPr/>
          </p:nvSpPr>
          <p:spPr>
            <a:xfrm>
              <a:off x="3980350" y="4328361"/>
              <a:ext cx="1080000" cy="561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 rot="180000">
            <a:off x="6536930" y="2508453"/>
            <a:ext cx="2227438" cy="1010384"/>
            <a:chOff x="4342395" y="3033262"/>
            <a:chExt cx="2227438" cy="1010384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395" y="3033262"/>
              <a:ext cx="2227438" cy="1010384"/>
            </a:xfrm>
            <a:prstGeom prst="rect">
              <a:avLst/>
            </a:prstGeom>
          </p:spPr>
        </p:pic>
        <p:sp>
          <p:nvSpPr>
            <p:cNvPr id="24" name="Rechteck 23"/>
            <p:cNvSpPr/>
            <p:nvPr/>
          </p:nvSpPr>
          <p:spPr>
            <a:xfrm rot="360000">
              <a:off x="4623551" y="3367514"/>
              <a:ext cx="1643486" cy="363611"/>
            </a:xfrm>
            <a:prstGeom prst="rect">
              <a:avLst/>
            </a:prstGeom>
            <a:solidFill>
              <a:srgbClr val="97C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b="1" dirty="0">
                  <a:solidFill>
                    <a:srgbClr val="25646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Dämmung von Teilflächen wird nicht angerechnet</a:t>
              </a:r>
            </a:p>
          </p:txBody>
        </p:sp>
      </p:grpSp>
      <p:grpSp>
        <p:nvGrpSpPr>
          <p:cNvPr id="32" name="Gruppieren 31"/>
          <p:cNvGrpSpPr>
            <a:grpSpLocks noChangeAspect="1"/>
          </p:cNvGrpSpPr>
          <p:nvPr/>
        </p:nvGrpSpPr>
        <p:grpSpPr>
          <a:xfrm>
            <a:off x="5495768" y="4052115"/>
            <a:ext cx="3367574" cy="2232773"/>
            <a:chOff x="4897879" y="3612857"/>
            <a:chExt cx="3577590" cy="2372018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6"/>
            <a:srcRect l="1187" r="1187" b="7919"/>
            <a:stretch/>
          </p:blipFill>
          <p:spPr>
            <a:xfrm>
              <a:off x="4897879" y="3612857"/>
              <a:ext cx="3577590" cy="2372018"/>
            </a:xfrm>
            <a:prstGeom prst="rect">
              <a:avLst/>
            </a:prstGeom>
          </p:spPr>
        </p:pic>
        <p:sp>
          <p:nvSpPr>
            <p:cNvPr id="18" name="Rechteck 17"/>
            <p:cNvSpPr/>
            <p:nvPr/>
          </p:nvSpPr>
          <p:spPr>
            <a:xfrm rot="21009403">
              <a:off x="5011300" y="5164480"/>
              <a:ext cx="792000" cy="175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12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unbeheizt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4959711" y="4913207"/>
              <a:ext cx="1674000" cy="572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746283" y="5810191"/>
              <a:ext cx="1692000" cy="572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/>
            <p:cNvSpPr/>
            <p:nvPr/>
          </p:nvSpPr>
          <p:spPr>
            <a:xfrm rot="5400000">
              <a:off x="6155106" y="5355769"/>
              <a:ext cx="900000" cy="572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Rechteck 28"/>
            <p:cNvSpPr/>
            <p:nvPr/>
          </p:nvSpPr>
          <p:spPr>
            <a:xfrm rot="5400000">
              <a:off x="4862316" y="5019610"/>
              <a:ext cx="252000" cy="572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7112726" y="5004449"/>
              <a:ext cx="546043" cy="201100"/>
            </a:xfrm>
            <a:prstGeom prst="rect">
              <a:avLst/>
            </a:prstGeom>
            <a:solidFill>
              <a:srgbClr val="A5A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17141" y="5022439"/>
              <a:ext cx="517753" cy="180089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 rot="21009403">
              <a:off x="6791148" y="5164480"/>
              <a:ext cx="792000" cy="175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12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beheizt</a:t>
              </a:r>
            </a:p>
          </p:txBody>
        </p:sp>
      </p:grpSp>
      <p:sp>
        <p:nvSpPr>
          <p:cNvPr id="33" name="Rechteck 32"/>
          <p:cNvSpPr/>
          <p:nvPr/>
        </p:nvSpPr>
        <p:spPr>
          <a:xfrm>
            <a:off x="3977484" y="2991861"/>
            <a:ext cx="1080000" cy="56163"/>
          </a:xfrm>
          <a:prstGeom prst="rect">
            <a:avLst/>
          </a:prstGeom>
          <a:solidFill>
            <a:srgbClr val="F67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435" y="2849687"/>
            <a:ext cx="2423572" cy="123165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A29666F-67EC-4412-BC75-75A6F7BF0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20000">
            <a:off x="851724" y="4005559"/>
            <a:ext cx="2227438" cy="101038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51F5AF5-E6A8-42A4-AF66-C4ECE9661851}"/>
              </a:ext>
            </a:extLst>
          </p:cNvPr>
          <p:cNvSpPr/>
          <p:nvPr/>
        </p:nvSpPr>
        <p:spPr>
          <a:xfrm rot="20940000">
            <a:off x="1109742" y="4327402"/>
            <a:ext cx="1730496" cy="379431"/>
          </a:xfrm>
          <a:prstGeom prst="rect">
            <a:avLst/>
          </a:prstGeom>
          <a:solidFill>
            <a:srgbClr val="97C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dirty="0">
                <a:solidFill>
                  <a:srgbClr val="25646D"/>
                </a:solidFill>
                <a:latin typeface="Calibri"/>
                <a:cs typeface="Calibri"/>
              </a:rPr>
              <a:t>Nur Teilerfüllung, wenn </a:t>
            </a:r>
            <a:br>
              <a:rPr lang="de-DE" sz="1200" b="1" dirty="0">
                <a:solidFill>
                  <a:srgbClr val="25646D"/>
                </a:solidFill>
                <a:latin typeface="Calibri"/>
                <a:cs typeface="Calibri"/>
              </a:rPr>
            </a:br>
            <a:r>
              <a:rPr lang="de-DE" sz="1200" b="1" dirty="0">
                <a:solidFill>
                  <a:srgbClr val="25646D"/>
                </a:solidFill>
                <a:latin typeface="Calibri"/>
                <a:cs typeface="Calibri"/>
              </a:rPr>
              <a:t>noch weitere Dachflächen vorhanden sind</a:t>
            </a:r>
          </a:p>
        </p:txBody>
      </p:sp>
    </p:spTree>
    <p:extLst>
      <p:ext uri="{BB962C8B-B14F-4D97-AF65-F5344CB8AC3E}">
        <p14:creationId xmlns:p14="http://schemas.microsoft.com/office/powerpoint/2010/main" val="3200018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641555" y="325925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Öfen</a:t>
            </a:r>
            <a:endParaRPr lang="id-ID" sz="2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27114"/>
              </p:ext>
            </p:extLst>
          </p:nvPr>
        </p:nvGraphicFramePr>
        <p:xfrm>
          <a:off x="750530" y="1146975"/>
          <a:ext cx="7556500" cy="4126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2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de-DE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108000" marB="108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latin typeface="Calibri"/>
                          <a:cs typeface="Calibri"/>
                        </a:rPr>
                        <a:t>Erlaubt</a:t>
                      </a:r>
                    </a:p>
                  </a:txBody>
                  <a:tcPr marL="36000" marR="36000" marT="108000" marB="108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0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Nicht erlaubt</a:t>
                      </a:r>
                    </a:p>
                  </a:txBody>
                  <a:tcPr marL="36000" marR="36000" marT="108000" marB="108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8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latin typeface="Calibri"/>
                          <a:cs typeface="Calibri"/>
                        </a:rPr>
                        <a:t>Nicht erlaubt</a:t>
                      </a:r>
                    </a:p>
                  </a:txBody>
                  <a:tcPr marL="36000" marR="36000" marT="108000" marB="108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Calibri"/>
                          <a:cs typeface="Calibri"/>
                        </a:rPr>
                        <a:t>Art</a:t>
                      </a:r>
                    </a:p>
                  </a:txBody>
                  <a:tcPr marL="144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1800" b="1" dirty="0">
                          <a:solidFill>
                            <a:srgbClr val="348098"/>
                          </a:solidFill>
                          <a:latin typeface="Calibri"/>
                          <a:cs typeface="Calibri"/>
                        </a:rPr>
                        <a:t>Kachel-/Putzofen</a:t>
                      </a:r>
                      <a:br>
                        <a:rPr lang="de-DE" sz="1800" b="1" dirty="0">
                          <a:solidFill>
                            <a:srgbClr val="348098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400" b="1" dirty="0">
                          <a:solidFill>
                            <a:srgbClr val="348098"/>
                          </a:solidFill>
                          <a:latin typeface="Calibri"/>
                          <a:cs typeface="Calibri"/>
                        </a:rPr>
                        <a:t>(mit Kamineinsatz),</a:t>
                      </a:r>
                      <a:r>
                        <a:rPr lang="de-DE" sz="1800" b="1" dirty="0">
                          <a:solidFill>
                            <a:srgbClr val="348098"/>
                          </a:solidFill>
                          <a:latin typeface="Calibri"/>
                          <a:cs typeface="Calibri"/>
                        </a:rPr>
                        <a:t> Grundofen, </a:t>
                      </a:r>
                      <a:br>
                        <a:rPr lang="de-DE" sz="1800" b="1" dirty="0">
                          <a:solidFill>
                            <a:srgbClr val="348098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800" b="1" dirty="0">
                          <a:solidFill>
                            <a:srgbClr val="348098"/>
                          </a:solidFill>
                          <a:latin typeface="Calibri"/>
                          <a:cs typeface="Calibri"/>
                        </a:rPr>
                        <a:t>Pelletofen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de-DE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1600" b="0" dirty="0">
                          <a:latin typeface="Calibri"/>
                          <a:cs typeface="Calibri"/>
                        </a:rPr>
                        <a:t>baulich fest mit dem Gebäude verbunden </a:t>
                      </a:r>
                    </a:p>
                  </a:txBody>
                  <a:tcPr marL="90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de-DE" sz="1800" b="1" dirty="0">
                        <a:solidFill>
                          <a:srgbClr val="F6781D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1800" b="1" dirty="0">
                          <a:solidFill>
                            <a:srgbClr val="F6781D"/>
                          </a:solidFill>
                          <a:latin typeface="Calibri"/>
                          <a:cs typeface="Calibri"/>
                        </a:rPr>
                        <a:t>Kaminofen / Schwedenofen</a:t>
                      </a:r>
                      <a:endParaRPr lang="de-DE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u="none" strike="noStrike" noProof="0" dirty="0">
                          <a:latin typeface="Calibri"/>
                        </a:rPr>
                        <a:t>Nicht baulich fest mit dem Gebäude verbunden</a:t>
                      </a:r>
                      <a:endParaRPr lang="de-DE" dirty="0"/>
                    </a:p>
                  </a:txBody>
                  <a:tcPr marL="90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Offener Kamin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de-DE" dirty="0"/>
                    </a:p>
                  </a:txBody>
                  <a:tcPr marL="90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19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latin typeface="Calibri"/>
                          <a:cs typeface="Calibri"/>
                        </a:rPr>
                        <a:t>Wirkungsgrad</a:t>
                      </a:r>
                    </a:p>
                  </a:txBody>
                  <a:tcPr marL="144000" marR="3600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1600" dirty="0">
                          <a:latin typeface="Calibri"/>
                          <a:cs typeface="Calibri"/>
                        </a:rPr>
                        <a:t>Mind. 80 Prozent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1600" dirty="0">
                          <a:latin typeface="Calibri"/>
                          <a:cs typeface="Calibri"/>
                        </a:rPr>
                        <a:t>Bei Pellets: 90 Prozent</a:t>
                      </a:r>
                    </a:p>
                  </a:txBody>
                  <a:tcPr marL="90000" marR="3600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Calibri"/>
                          <a:cs typeface="Calibri"/>
                        </a:rPr>
                        <a:t>Einzelraumfeuerung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0000" marR="3600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&lt; 15 Prozent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0000" marR="36000" anchor="ctr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19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latin typeface="Calibri"/>
                          <a:cs typeface="Calibri"/>
                        </a:rPr>
                        <a:t>Wohnfläche</a:t>
                      </a:r>
                    </a:p>
                  </a:txBody>
                  <a:tcPr marL="144000" marR="360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1600" dirty="0">
                          <a:latin typeface="Calibri"/>
                          <a:cs typeface="Calibri"/>
                        </a:rPr>
                        <a:t>30 % beheizt oder Wassertasche </a:t>
                      </a:r>
                      <a:endParaRPr lang="de-DE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360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de-DE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360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0000" marR="3600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1908860" y="5273490"/>
            <a:ext cx="2747511" cy="1306718"/>
            <a:chOff x="4342395" y="3033262"/>
            <a:chExt cx="2227438" cy="1010384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395" y="3033262"/>
              <a:ext cx="2227438" cy="1010384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 rot="360000">
              <a:off x="4623551" y="3367514"/>
              <a:ext cx="1643486" cy="363611"/>
            </a:xfrm>
            <a:prstGeom prst="rect">
              <a:avLst/>
            </a:prstGeom>
            <a:solidFill>
              <a:srgbClr val="97C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b="1" dirty="0">
                  <a:solidFill>
                    <a:srgbClr val="25646D"/>
                  </a:solidFill>
                  <a:latin typeface="Calibri"/>
                  <a:cs typeface="Calibri"/>
                </a:rPr>
                <a:t>Bis 2015 waren 25 Prozent der Wohnfläche für eine </a:t>
              </a:r>
              <a:br>
                <a:rPr lang="de-DE" sz="1200" b="1" dirty="0">
                  <a:solidFill>
                    <a:srgbClr val="25646D"/>
                  </a:solidFill>
                  <a:latin typeface="Calibri"/>
                  <a:cs typeface="Calibri"/>
                </a:rPr>
              </a:br>
              <a:r>
                <a:rPr lang="de-DE" sz="1200" b="1" dirty="0">
                  <a:solidFill>
                    <a:srgbClr val="25646D"/>
                  </a:solidFill>
                  <a:latin typeface="Calibri"/>
                  <a:cs typeface="Calibri"/>
                </a:rPr>
                <a:t>2/3-Erfüllung ausreichend.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383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641555" y="325925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Größere Gebäude &gt;50 kW Gasheizung</a:t>
            </a:r>
            <a:endParaRPr lang="id-ID" sz="2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916238" y="3375014"/>
            <a:ext cx="528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Typische KWK-Anwendungen (Brennstoffzelle oder BHKW)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Problem: aufwendig in der Verwaltung (genauso wie PV-Nutzung)</a:t>
            </a:r>
          </a:p>
        </p:txBody>
      </p:sp>
      <p:sp>
        <p:nvSpPr>
          <p:cNvPr id="7" name="Rechteck 6"/>
          <p:cNvSpPr/>
          <p:nvPr/>
        </p:nvSpPr>
        <p:spPr>
          <a:xfrm>
            <a:off x="990808" y="2642592"/>
            <a:ext cx="1109275" cy="439343"/>
          </a:xfrm>
          <a:prstGeom prst="rect">
            <a:avLst/>
          </a:prstGeom>
          <a:solidFill>
            <a:srgbClr val="E4E4E4"/>
          </a:solidFill>
          <a:ln w="19050" cap="rnd">
            <a:solidFill>
              <a:schemeClr val="tx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90808" y="3081934"/>
            <a:ext cx="1109275" cy="439343"/>
          </a:xfrm>
          <a:prstGeom prst="rect">
            <a:avLst/>
          </a:prstGeom>
          <a:solidFill>
            <a:srgbClr val="E4E4E4"/>
          </a:solidFill>
          <a:ln w="19050" cap="rnd">
            <a:solidFill>
              <a:schemeClr val="tx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leichschenkliges Dreieck 8"/>
          <p:cNvSpPr/>
          <p:nvPr/>
        </p:nvSpPr>
        <p:spPr>
          <a:xfrm>
            <a:off x="990808" y="2203249"/>
            <a:ext cx="1109275" cy="439343"/>
          </a:xfrm>
          <a:prstGeom prst="triangle">
            <a:avLst/>
          </a:prstGeom>
          <a:solidFill>
            <a:srgbClr val="E4E4E4"/>
          </a:solidFill>
          <a:ln w="19050" cap="rnd">
            <a:solidFill>
              <a:schemeClr val="tx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90808" y="3521277"/>
            <a:ext cx="1109275" cy="439343"/>
          </a:xfrm>
          <a:prstGeom prst="rect">
            <a:avLst/>
          </a:prstGeom>
          <a:solidFill>
            <a:srgbClr val="E4E4E4"/>
          </a:solidFill>
          <a:ln w="19050" cap="rnd">
            <a:solidFill>
              <a:schemeClr val="tx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87247" y="3946332"/>
            <a:ext cx="1109275" cy="439343"/>
          </a:xfrm>
          <a:prstGeom prst="rect">
            <a:avLst/>
          </a:prstGeom>
          <a:solidFill>
            <a:srgbClr val="E4E4E4"/>
          </a:solidFill>
          <a:ln w="19050" cap="rnd">
            <a:solidFill>
              <a:schemeClr val="tx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hteck 13"/>
          <p:cNvSpPr>
            <a:spLocks/>
          </p:cNvSpPr>
          <p:nvPr/>
        </p:nvSpPr>
        <p:spPr>
          <a:xfrm>
            <a:off x="932836" y="1610666"/>
            <a:ext cx="1194801" cy="523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spcAft>
                <a:spcPts val="0"/>
              </a:spcAft>
              <a:buClr>
                <a:srgbClr val="348098"/>
              </a:buClr>
            </a:pPr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Meist Mehr-familienhaus</a:t>
            </a:r>
          </a:p>
        </p:txBody>
      </p:sp>
      <p:sp>
        <p:nvSpPr>
          <p:cNvPr id="15" name="Rechteck 14"/>
          <p:cNvSpPr/>
          <p:nvPr/>
        </p:nvSpPr>
        <p:spPr>
          <a:xfrm>
            <a:off x="987247" y="4371387"/>
            <a:ext cx="1109275" cy="439343"/>
          </a:xfrm>
          <a:prstGeom prst="rect">
            <a:avLst/>
          </a:prstGeom>
          <a:solidFill>
            <a:srgbClr val="E4E4E4"/>
          </a:solidFill>
          <a:ln w="19050" cap="rnd">
            <a:solidFill>
              <a:schemeClr val="tx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985539" y="4814969"/>
            <a:ext cx="1109275" cy="439343"/>
          </a:xfrm>
          <a:prstGeom prst="rect">
            <a:avLst/>
          </a:prstGeom>
          <a:solidFill>
            <a:srgbClr val="7F8D9A"/>
          </a:solidFill>
          <a:ln w="19050" cap="rnd">
            <a:solidFill>
              <a:schemeClr val="tx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-1" b="2560"/>
          <a:stretch/>
        </p:blipFill>
        <p:spPr>
          <a:xfrm>
            <a:off x="1633187" y="4877033"/>
            <a:ext cx="324560" cy="366479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126020" y="2742379"/>
            <a:ext cx="831727" cy="2134654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916238" y="2331779"/>
            <a:ext cx="5184153" cy="369332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Biogas wird nicht angerechnet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916238" y="3005682"/>
            <a:ext cx="5184153" cy="369332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Typische KWK-Anwendung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916238" y="4146718"/>
            <a:ext cx="5184153" cy="369332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Andere Optionen aus EWärmeG</a:t>
            </a:r>
          </a:p>
        </p:txBody>
      </p:sp>
      <p:sp>
        <p:nvSpPr>
          <p:cNvPr id="21" name="Rechteck 20"/>
          <p:cNvSpPr/>
          <p:nvPr/>
        </p:nvSpPr>
        <p:spPr>
          <a:xfrm>
            <a:off x="2916238" y="4525178"/>
            <a:ext cx="5287962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lvl="1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Calibri"/>
                <a:cs typeface="Calibri"/>
              </a:rPr>
              <a:t>Heizlast prüfen durch Berechnung (ggf. unter 50 kW wegen Überdimensionierung)</a:t>
            </a:r>
          </a:p>
          <a:p>
            <a:pPr marL="285750" lvl="1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Calibri"/>
                <a:cs typeface="Calibri"/>
              </a:rPr>
              <a:t>Aufteilen (nur bei separatem Heizkreis, sonst Mehrkesselanlage)</a:t>
            </a:r>
          </a:p>
        </p:txBody>
      </p:sp>
    </p:spTree>
    <p:extLst>
      <p:ext uri="{BB962C8B-B14F-4D97-AF65-F5344CB8AC3E}">
        <p14:creationId xmlns:p14="http://schemas.microsoft.com/office/powerpoint/2010/main" val="2652425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513735" y="375086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Größere Wohngebäude (1/2)</a:t>
            </a:r>
            <a:endParaRPr lang="id-ID" sz="2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19384" y="1338439"/>
            <a:ext cx="7191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ea typeface="ＭＳ Ｐゴシック" pitchFamily="-102" charset="-128"/>
                <a:cs typeface="Calibri" panose="020F0502020204030204" pitchFamily="34" charset="0"/>
              </a:rPr>
              <a:t>Hausverwalter	</a:t>
            </a:r>
            <a:r>
              <a:rPr lang="de-DE" dirty="0">
                <a:latin typeface="Calibri" panose="020F0502020204030204" pitchFamily="34" charset="0"/>
                <a:ea typeface="ＭＳ Ｐゴシック" pitchFamily="-102" charset="-128"/>
                <a:cs typeface="Calibri" panose="020F0502020204030204" pitchFamily="34" charset="0"/>
              </a:rPr>
              <a:t>… fragen wegen anstehender Heizungssanierung an</a:t>
            </a:r>
          </a:p>
          <a:p>
            <a:r>
              <a:rPr lang="de-DE" dirty="0">
                <a:latin typeface="Calibri" panose="020F0502020204030204" pitchFamily="34" charset="0"/>
                <a:ea typeface="ＭＳ Ｐゴシック" pitchFamily="-102" charset="-128"/>
                <a:cs typeface="Calibri" panose="020F0502020204030204" pitchFamily="34" charset="0"/>
              </a:rPr>
              <a:t>		… kennen meistens die Austauschpflicht nach EnEV</a:t>
            </a:r>
          </a:p>
          <a:p>
            <a:r>
              <a:rPr lang="de-DE" dirty="0">
                <a:latin typeface="Calibri" panose="020F0502020204030204" pitchFamily="34" charset="0"/>
                <a:ea typeface="ＭＳ Ｐゴシック" pitchFamily="-102" charset="-128"/>
                <a:cs typeface="Calibri" panose="020F0502020204030204" pitchFamily="34" charset="0"/>
              </a:rPr>
              <a:t>		… wissen um das EWärmeG</a:t>
            </a:r>
          </a:p>
          <a:p>
            <a:r>
              <a:rPr lang="de-DE" dirty="0">
                <a:latin typeface="Calibri" panose="020F0502020204030204" pitchFamily="34" charset="0"/>
                <a:ea typeface="ＭＳ Ｐゴシック" pitchFamily="-102" charset="-128"/>
                <a:cs typeface="Calibri" panose="020F0502020204030204" pitchFamily="34" charset="0"/>
              </a:rPr>
              <a:t>		… wissen um die langen Entscheidungswege bei WEGs</a:t>
            </a:r>
          </a:p>
        </p:txBody>
      </p:sp>
      <p:sp>
        <p:nvSpPr>
          <p:cNvPr id="8" name="Rechteck 7"/>
          <p:cNvSpPr/>
          <p:nvPr/>
        </p:nvSpPr>
        <p:spPr>
          <a:xfrm>
            <a:off x="689360" y="2875834"/>
            <a:ext cx="2412000" cy="625475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Häufige</a:t>
            </a:r>
          </a:p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Probleme</a:t>
            </a:r>
          </a:p>
        </p:txBody>
      </p:sp>
      <p:sp>
        <p:nvSpPr>
          <p:cNvPr id="9" name="Rechteck 8"/>
          <p:cNvSpPr/>
          <p:nvPr/>
        </p:nvSpPr>
        <p:spPr>
          <a:xfrm>
            <a:off x="3342713" y="2875834"/>
            <a:ext cx="2412000" cy="625475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Erforderliche Unterlagen / Angaben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5996066" y="2875834"/>
            <a:ext cx="2412000" cy="625475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Sonstige Informationen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689360" y="3599545"/>
            <a:ext cx="2412000" cy="2543581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Geringes </a:t>
            </a:r>
          </a:p>
          <a:p>
            <a:pPr marL="449263" lvl="1" indent="-179388">
              <a:buClr>
                <a:srgbClr val="348098"/>
              </a:buClr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marL="449263" lvl="1" indent="-179388">
              <a:buClr>
                <a:srgbClr val="348098"/>
              </a:buClr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Platzangebot</a:t>
            </a:r>
          </a:p>
          <a:p>
            <a:pPr marL="269875" lvl="1">
              <a:buClr>
                <a:srgbClr val="348098"/>
              </a:buClr>
              <a:tabLst>
                <a:tab pos="539750" algn="l"/>
              </a:tabLst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Hohe(r) Vorlauftemperaturen</a:t>
            </a:r>
          </a:p>
          <a:p>
            <a:pPr marL="449263" lvl="1" indent="-179388">
              <a:buClr>
                <a:srgbClr val="348098"/>
              </a:buClr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Warmwasserbedarf</a:t>
            </a:r>
          </a:p>
          <a:p>
            <a:pPr marL="449263" lvl="1" indent="-179388">
              <a:buClr>
                <a:srgbClr val="348098"/>
              </a:buClr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erforderliche Leistungen</a:t>
            </a:r>
          </a:p>
          <a:p>
            <a:pPr marL="449263" lvl="1" indent="-179388">
              <a:buClr>
                <a:srgbClr val="348098"/>
              </a:buClr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Energieverbrauch</a:t>
            </a:r>
          </a:p>
        </p:txBody>
      </p:sp>
      <p:sp>
        <p:nvSpPr>
          <p:cNvPr id="16" name="Rechteck 15"/>
          <p:cNvSpPr/>
          <p:nvPr/>
        </p:nvSpPr>
        <p:spPr>
          <a:xfrm>
            <a:off x="5996066" y="3599545"/>
            <a:ext cx="2412000" cy="2543581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Schimmel?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Behaglichkeit?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Rücklagen?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Zufriedenheit der Bewohner?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342713" y="3599545"/>
            <a:ext cx="2412000" cy="2543581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Bestehendes Heiz-system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Wärmeübergabe 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Heizkosten-/ Stromabrechnung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Pläne 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Sanierungsstand</a:t>
            </a:r>
          </a:p>
        </p:txBody>
      </p:sp>
      <p:grpSp>
        <p:nvGrpSpPr>
          <p:cNvPr id="18" name="Gruppieren 17"/>
          <p:cNvGrpSpPr/>
          <p:nvPr/>
        </p:nvGrpSpPr>
        <p:grpSpPr>
          <a:xfrm rot="20780875">
            <a:off x="6377499" y="4822893"/>
            <a:ext cx="2525262" cy="1036867"/>
            <a:chOff x="4342395" y="3033262"/>
            <a:chExt cx="2227438" cy="1010384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395" y="3033262"/>
              <a:ext cx="2227438" cy="1010384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>
            <a:xfrm rot="360000">
              <a:off x="4623551" y="3367514"/>
              <a:ext cx="1643486" cy="363611"/>
            </a:xfrm>
            <a:prstGeom prst="rect">
              <a:avLst/>
            </a:prstGeom>
            <a:solidFill>
              <a:srgbClr val="97C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600" b="1" dirty="0">
                  <a:solidFill>
                    <a:srgbClr val="25646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Vorortbesichtigung ist unabdingbar!</a:t>
              </a:r>
            </a:p>
          </p:txBody>
        </p:sp>
      </p:grpSp>
      <p:sp>
        <p:nvSpPr>
          <p:cNvPr id="21" name="Rechteck 20"/>
          <p:cNvSpPr/>
          <p:nvPr/>
        </p:nvSpPr>
        <p:spPr>
          <a:xfrm rot="21223942">
            <a:off x="292983" y="1999314"/>
            <a:ext cx="1992430" cy="446838"/>
          </a:xfrm>
          <a:prstGeom prst="rect">
            <a:avLst/>
          </a:prstGeom>
          <a:solidFill>
            <a:schemeClr val="bg1"/>
          </a:solidFill>
          <a:ln>
            <a:solidFill>
              <a:srgbClr val="F6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400" dirty="0">
                <a:solidFill>
                  <a:srgbClr val="F6781D"/>
                </a:solidFill>
                <a:latin typeface="Calibri" panose="020F0502020204030204" pitchFamily="34" charset="0"/>
              </a:rPr>
              <a:t>WEG-Beschluss liegt meistens schon vor</a:t>
            </a:r>
          </a:p>
        </p:txBody>
      </p:sp>
    </p:spTree>
    <p:extLst>
      <p:ext uri="{BB962C8B-B14F-4D97-AF65-F5344CB8AC3E}">
        <p14:creationId xmlns:p14="http://schemas.microsoft.com/office/powerpoint/2010/main" val="57671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513735" y="375086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Größere Wohngebäude (2/2)</a:t>
            </a:r>
            <a:endParaRPr lang="id-ID" sz="2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33578" y="2394850"/>
            <a:ext cx="2558930" cy="3086787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Solarthermie 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PV-Anlage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Holz-Zentralheizung 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Wärmepumpe 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Dachdämmung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Außenwanddämmung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(Kellerdeckendämmung</a:t>
            </a:r>
            <a:b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bis 4 VG)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KWK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Fernwärme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Hybridheizung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Nachweis H</a:t>
            </a:r>
            <a:r>
              <a:rPr lang="de-DE" sz="1200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lang="de-DE" sz="1600" dirty="0">
                <a:solidFill>
                  <a:schemeClr val="tx1"/>
                </a:solidFill>
                <a:latin typeface="Calibri"/>
                <a:cs typeface="Calibri"/>
              </a:rPr>
              <a:t>´</a:t>
            </a:r>
          </a:p>
        </p:txBody>
      </p:sp>
      <p:sp>
        <p:nvSpPr>
          <p:cNvPr id="4" name="Rechteck 3"/>
          <p:cNvSpPr/>
          <p:nvPr/>
        </p:nvSpPr>
        <p:spPr>
          <a:xfrm>
            <a:off x="445477" y="1861753"/>
            <a:ext cx="1323361" cy="1468657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Gebäude muss ganzheitlich betrachtet werden </a:t>
            </a:r>
          </a:p>
        </p:txBody>
      </p:sp>
      <p:sp>
        <p:nvSpPr>
          <p:cNvPr id="7" name="Rechteck 6"/>
          <p:cNvSpPr/>
          <p:nvPr/>
        </p:nvSpPr>
        <p:spPr>
          <a:xfrm>
            <a:off x="5966085" y="1852469"/>
            <a:ext cx="2769438" cy="1219909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Langer Atem für innovative Lösung wie Mieterstrom-modell oder Quartiers-lösung </a:t>
            </a:r>
          </a:p>
        </p:txBody>
      </p:sp>
      <p:sp>
        <p:nvSpPr>
          <p:cNvPr id="8" name="Rechteck 7"/>
          <p:cNvSpPr/>
          <p:nvPr/>
        </p:nvSpPr>
        <p:spPr>
          <a:xfrm>
            <a:off x="3333578" y="1852469"/>
            <a:ext cx="2473561" cy="434243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Möglichkeiten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445477" y="1547004"/>
            <a:ext cx="8316000" cy="211130"/>
          </a:xfrm>
          <a:prstGeom prst="rightArrow">
            <a:avLst>
              <a:gd name="adj1" fmla="val 39104"/>
              <a:gd name="adj2" fmla="val 50000"/>
            </a:avLst>
          </a:prstGeom>
          <a:solidFill>
            <a:srgbClr val="348098"/>
          </a:solidFill>
          <a:ln w="12700">
            <a:solidFill>
              <a:srgbClr val="34809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927784" y="1852471"/>
            <a:ext cx="1246848" cy="935096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Sanierungs-fahrplan als Option </a:t>
            </a:r>
          </a:p>
        </p:txBody>
      </p:sp>
      <p:grpSp>
        <p:nvGrpSpPr>
          <p:cNvPr id="6" name="Gruppieren 5"/>
          <p:cNvGrpSpPr/>
          <p:nvPr/>
        </p:nvGrpSpPr>
        <p:grpSpPr>
          <a:xfrm rot="20502947">
            <a:off x="3657320" y="5282054"/>
            <a:ext cx="2747511" cy="1306718"/>
            <a:chOff x="3206944" y="5391235"/>
            <a:chExt cx="2747511" cy="130671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56AC86F7-F55F-4A7B-A34C-52E2E2B16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">
              <a:off x="3206944" y="5391235"/>
              <a:ext cx="2747511" cy="1306718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C72C04F7-A22A-4D18-832B-609FE075092A}"/>
                </a:ext>
              </a:extLst>
            </p:cNvPr>
            <p:cNvSpPr/>
            <p:nvPr/>
          </p:nvSpPr>
          <p:spPr>
            <a:xfrm rot="480000">
              <a:off x="3505343" y="5750016"/>
              <a:ext cx="2195453" cy="594623"/>
            </a:xfrm>
            <a:prstGeom prst="rect">
              <a:avLst/>
            </a:prstGeom>
            <a:solidFill>
              <a:srgbClr val="97C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600" b="1" dirty="0">
                  <a:solidFill>
                    <a:srgbClr val="25646D"/>
                  </a:solidFill>
                  <a:latin typeface="Calibri"/>
                  <a:cs typeface="Calibri"/>
                </a:rPr>
                <a:t>0% Zins + 3% Förderung WEG- Landesförderung 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19222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418815" y="375086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Erfüllungspflicht ja oder nein?</a:t>
            </a:r>
            <a:endParaRPr lang="id-ID" sz="2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grpSp>
        <p:nvGrpSpPr>
          <p:cNvPr id="46" name="Gruppieren 45"/>
          <p:cNvGrpSpPr>
            <a:grpSpLocks noChangeAspect="1"/>
          </p:cNvGrpSpPr>
          <p:nvPr/>
        </p:nvGrpSpPr>
        <p:grpSpPr>
          <a:xfrm>
            <a:off x="1527973" y="1779599"/>
            <a:ext cx="1109275" cy="1318028"/>
            <a:chOff x="2748357" y="1654135"/>
            <a:chExt cx="1331125" cy="1581633"/>
          </a:xfrm>
        </p:grpSpPr>
        <p:sp>
          <p:nvSpPr>
            <p:cNvPr id="10" name="Rechteck 9"/>
            <p:cNvSpPr/>
            <p:nvPr/>
          </p:nvSpPr>
          <p:spPr>
            <a:xfrm>
              <a:off x="2748357" y="2181346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2748357" y="2708557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Gleichschenkliges Dreieck 12"/>
            <p:cNvSpPr/>
            <p:nvPr/>
          </p:nvSpPr>
          <p:spPr>
            <a:xfrm>
              <a:off x="2748357" y="1654135"/>
              <a:ext cx="1331125" cy="527211"/>
            </a:xfrm>
            <a:prstGeom prst="triangle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2914883" y="2251099"/>
              <a:ext cx="998072" cy="387704"/>
            </a:xfrm>
            <a:prstGeom prst="rect">
              <a:avLst/>
            </a:prstGeom>
            <a:noFill/>
            <a:ln w="19050"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910611" y="2779471"/>
              <a:ext cx="998072" cy="387704"/>
            </a:xfrm>
            <a:prstGeom prst="rect">
              <a:avLst/>
            </a:prstGeom>
            <a:noFill/>
            <a:ln w="19050"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47" name="Gruppieren 46"/>
          <p:cNvGrpSpPr>
            <a:grpSpLocks noChangeAspect="1"/>
          </p:cNvGrpSpPr>
          <p:nvPr/>
        </p:nvGrpSpPr>
        <p:grpSpPr>
          <a:xfrm>
            <a:off x="4585151" y="1790199"/>
            <a:ext cx="1109271" cy="1318028"/>
            <a:chOff x="5678560" y="1654135"/>
            <a:chExt cx="1331125" cy="1581633"/>
          </a:xfrm>
        </p:grpSpPr>
        <p:sp>
          <p:nvSpPr>
            <p:cNvPr id="15" name="Rechteck 14"/>
            <p:cNvSpPr/>
            <p:nvPr/>
          </p:nvSpPr>
          <p:spPr>
            <a:xfrm>
              <a:off x="5678560" y="2181346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5678560" y="2708557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leichschenkliges Dreieck 16"/>
            <p:cNvSpPr/>
            <p:nvPr/>
          </p:nvSpPr>
          <p:spPr>
            <a:xfrm>
              <a:off x="5678560" y="1654135"/>
              <a:ext cx="1331125" cy="527211"/>
            </a:xfrm>
            <a:prstGeom prst="triangle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5845086" y="2279976"/>
              <a:ext cx="998072" cy="864000"/>
            </a:xfrm>
            <a:prstGeom prst="rect">
              <a:avLst/>
            </a:prstGeom>
            <a:noFill/>
            <a:ln w="19050"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2" name="Rechteck 21"/>
          <p:cNvSpPr>
            <a:spLocks/>
          </p:cNvSpPr>
          <p:nvPr/>
        </p:nvSpPr>
        <p:spPr>
          <a:xfrm>
            <a:off x="433807" y="1437655"/>
            <a:ext cx="1518651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Gebäude</a:t>
            </a:r>
          </a:p>
        </p:txBody>
      </p:sp>
      <p:sp>
        <p:nvSpPr>
          <p:cNvPr id="24" name="Rechteck 23"/>
          <p:cNvSpPr>
            <a:spLocks/>
          </p:cNvSpPr>
          <p:nvPr/>
        </p:nvSpPr>
        <p:spPr>
          <a:xfrm>
            <a:off x="463998" y="1781265"/>
            <a:ext cx="1342492" cy="138499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sz="1400" b="1" dirty="0">
                <a:solidFill>
                  <a:schemeClr val="tx1"/>
                </a:solidFill>
                <a:latin typeface="Calibri"/>
                <a:cs typeface="Calibri"/>
              </a:rPr>
              <a:t>Mind. zwei Wärme-erzeuger, </a:t>
            </a:r>
            <a:br>
              <a:rPr lang="de-DE" sz="1400" b="1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de-DE" sz="1400" b="1" dirty="0">
                <a:solidFill>
                  <a:schemeClr val="tx1"/>
                </a:solidFill>
                <a:latin typeface="Calibri"/>
                <a:cs typeface="Calibri"/>
              </a:rPr>
              <a:t>jeweils </a:t>
            </a:r>
            <a:br>
              <a:rPr lang="de-DE" sz="1400" b="1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de-DE" sz="1400" b="1" dirty="0">
                <a:solidFill>
                  <a:schemeClr val="tx1"/>
                </a:solidFill>
                <a:latin typeface="Calibri"/>
                <a:cs typeface="Calibri"/>
              </a:rPr>
              <a:t>eigener Heizkreis </a:t>
            </a:r>
          </a:p>
        </p:txBody>
      </p:sp>
      <p:sp>
        <p:nvSpPr>
          <p:cNvPr id="25" name="Rechteck 24"/>
          <p:cNvSpPr>
            <a:spLocks/>
          </p:cNvSpPr>
          <p:nvPr/>
        </p:nvSpPr>
        <p:spPr>
          <a:xfrm>
            <a:off x="5714798" y="2063008"/>
            <a:ext cx="1237058" cy="95410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Heiz-kreislauf für das gesamte Gebäude</a:t>
            </a:r>
          </a:p>
        </p:txBody>
      </p:sp>
      <p:sp>
        <p:nvSpPr>
          <p:cNvPr id="26" name="Rechteck 25"/>
          <p:cNvSpPr/>
          <p:nvPr/>
        </p:nvSpPr>
        <p:spPr>
          <a:xfrm>
            <a:off x="3104805" y="2487557"/>
            <a:ext cx="1202956" cy="32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Nein</a:t>
            </a:r>
          </a:p>
        </p:txBody>
      </p:sp>
      <p:sp>
        <p:nvSpPr>
          <p:cNvPr id="27" name="Eingekerbter Richtungspfeil 26"/>
          <p:cNvSpPr/>
          <p:nvPr/>
        </p:nvSpPr>
        <p:spPr>
          <a:xfrm>
            <a:off x="2833235" y="2345918"/>
            <a:ext cx="282302" cy="636673"/>
          </a:xfrm>
          <a:prstGeom prst="chevron">
            <a:avLst>
              <a:gd name="adj" fmla="val 651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540409" y="3900846"/>
            <a:ext cx="1948451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Mehrere </a:t>
            </a:r>
          </a:p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Gebäude</a:t>
            </a:r>
          </a:p>
        </p:txBody>
      </p:sp>
      <p:grpSp>
        <p:nvGrpSpPr>
          <p:cNvPr id="48" name="Gruppieren 47"/>
          <p:cNvGrpSpPr>
            <a:grpSpLocks noChangeAspect="1"/>
          </p:cNvGrpSpPr>
          <p:nvPr/>
        </p:nvGrpSpPr>
        <p:grpSpPr>
          <a:xfrm>
            <a:off x="1524834" y="4137572"/>
            <a:ext cx="1109271" cy="1318028"/>
            <a:chOff x="5678560" y="1654135"/>
            <a:chExt cx="1331125" cy="1581633"/>
          </a:xfrm>
        </p:grpSpPr>
        <p:sp>
          <p:nvSpPr>
            <p:cNvPr id="49" name="Rechteck 48"/>
            <p:cNvSpPr/>
            <p:nvPr/>
          </p:nvSpPr>
          <p:spPr>
            <a:xfrm>
              <a:off x="5678560" y="2181346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5678560" y="2708557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Gleichschenkliges Dreieck 50"/>
            <p:cNvSpPr/>
            <p:nvPr/>
          </p:nvSpPr>
          <p:spPr>
            <a:xfrm>
              <a:off x="5678560" y="1654135"/>
              <a:ext cx="1331125" cy="527211"/>
            </a:xfrm>
            <a:prstGeom prst="triangle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5845086" y="2279976"/>
              <a:ext cx="998072" cy="864000"/>
            </a:xfrm>
            <a:prstGeom prst="rect">
              <a:avLst/>
            </a:prstGeom>
            <a:noFill/>
            <a:ln w="19050"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68" name="Gruppieren 67"/>
          <p:cNvGrpSpPr>
            <a:grpSpLocks noChangeAspect="1"/>
          </p:cNvGrpSpPr>
          <p:nvPr/>
        </p:nvGrpSpPr>
        <p:grpSpPr>
          <a:xfrm>
            <a:off x="2880389" y="4137572"/>
            <a:ext cx="1109271" cy="1318028"/>
            <a:chOff x="5678560" y="1654135"/>
            <a:chExt cx="1331125" cy="1581633"/>
          </a:xfrm>
        </p:grpSpPr>
        <p:sp>
          <p:nvSpPr>
            <p:cNvPr id="69" name="Rechteck 68"/>
            <p:cNvSpPr/>
            <p:nvPr/>
          </p:nvSpPr>
          <p:spPr>
            <a:xfrm>
              <a:off x="5678560" y="2181346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5678560" y="2708557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Gleichschenkliges Dreieck 70"/>
            <p:cNvSpPr/>
            <p:nvPr/>
          </p:nvSpPr>
          <p:spPr>
            <a:xfrm>
              <a:off x="5678560" y="1654135"/>
              <a:ext cx="1331125" cy="527211"/>
            </a:xfrm>
            <a:prstGeom prst="triangle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hteck 71"/>
            <p:cNvSpPr/>
            <p:nvPr/>
          </p:nvSpPr>
          <p:spPr>
            <a:xfrm>
              <a:off x="5845086" y="2279976"/>
              <a:ext cx="998072" cy="864000"/>
            </a:xfrm>
            <a:prstGeom prst="rect">
              <a:avLst/>
            </a:prstGeom>
            <a:noFill/>
            <a:ln w="19050"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3" name="Gruppieren 72"/>
          <p:cNvGrpSpPr>
            <a:grpSpLocks noChangeAspect="1"/>
          </p:cNvGrpSpPr>
          <p:nvPr/>
        </p:nvGrpSpPr>
        <p:grpSpPr>
          <a:xfrm>
            <a:off x="4235944" y="4137572"/>
            <a:ext cx="1109271" cy="1318028"/>
            <a:chOff x="5678560" y="1654135"/>
            <a:chExt cx="1331125" cy="1581633"/>
          </a:xfrm>
        </p:grpSpPr>
        <p:sp>
          <p:nvSpPr>
            <p:cNvPr id="74" name="Rechteck 73"/>
            <p:cNvSpPr/>
            <p:nvPr/>
          </p:nvSpPr>
          <p:spPr>
            <a:xfrm>
              <a:off x="5678560" y="2181346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hteck 74"/>
            <p:cNvSpPr/>
            <p:nvPr/>
          </p:nvSpPr>
          <p:spPr>
            <a:xfrm>
              <a:off x="5678560" y="2708557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Gleichschenkliges Dreieck 75"/>
            <p:cNvSpPr/>
            <p:nvPr/>
          </p:nvSpPr>
          <p:spPr>
            <a:xfrm>
              <a:off x="5678560" y="1654135"/>
              <a:ext cx="1331125" cy="527211"/>
            </a:xfrm>
            <a:prstGeom prst="triangle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hteck 76"/>
            <p:cNvSpPr/>
            <p:nvPr/>
          </p:nvSpPr>
          <p:spPr>
            <a:xfrm>
              <a:off x="5845086" y="2279976"/>
              <a:ext cx="998072" cy="864000"/>
            </a:xfrm>
            <a:prstGeom prst="rect">
              <a:avLst/>
            </a:prstGeom>
            <a:noFill/>
            <a:ln w="19050"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8" name="Gruppieren 77"/>
          <p:cNvGrpSpPr>
            <a:grpSpLocks noChangeAspect="1"/>
          </p:cNvGrpSpPr>
          <p:nvPr/>
        </p:nvGrpSpPr>
        <p:grpSpPr>
          <a:xfrm>
            <a:off x="5591499" y="4137572"/>
            <a:ext cx="1109271" cy="1318028"/>
            <a:chOff x="5678560" y="1654135"/>
            <a:chExt cx="1331125" cy="1581633"/>
          </a:xfrm>
        </p:grpSpPr>
        <p:sp>
          <p:nvSpPr>
            <p:cNvPr id="79" name="Rechteck 78"/>
            <p:cNvSpPr/>
            <p:nvPr/>
          </p:nvSpPr>
          <p:spPr>
            <a:xfrm>
              <a:off x="5678560" y="2181346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hteck 79"/>
            <p:cNvSpPr/>
            <p:nvPr/>
          </p:nvSpPr>
          <p:spPr>
            <a:xfrm>
              <a:off x="5678560" y="2708557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Gleichschenkliges Dreieck 80"/>
            <p:cNvSpPr/>
            <p:nvPr/>
          </p:nvSpPr>
          <p:spPr>
            <a:xfrm>
              <a:off x="5678560" y="1654135"/>
              <a:ext cx="1331125" cy="527211"/>
            </a:xfrm>
            <a:prstGeom prst="triangle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hteck 81"/>
            <p:cNvSpPr/>
            <p:nvPr/>
          </p:nvSpPr>
          <p:spPr>
            <a:xfrm>
              <a:off x="5845086" y="2279976"/>
              <a:ext cx="998072" cy="864000"/>
            </a:xfrm>
            <a:prstGeom prst="rect">
              <a:avLst/>
            </a:prstGeom>
            <a:noFill/>
            <a:ln w="19050"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84" name="Gerader Verbinder 83"/>
          <p:cNvCxnSpPr/>
          <p:nvPr/>
        </p:nvCxnSpPr>
        <p:spPr>
          <a:xfrm>
            <a:off x="2491772" y="5379106"/>
            <a:ext cx="3610812" cy="0"/>
          </a:xfrm>
          <a:prstGeom prst="line">
            <a:avLst/>
          </a:prstGeom>
          <a:ln w="19050">
            <a:solidFill>
              <a:srgbClr val="348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hteck 84"/>
          <p:cNvSpPr>
            <a:spLocks/>
          </p:cNvSpPr>
          <p:nvPr/>
        </p:nvSpPr>
        <p:spPr>
          <a:xfrm>
            <a:off x="1401575" y="5529103"/>
            <a:ext cx="5431592" cy="30777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spcAft>
                <a:spcPts val="0"/>
              </a:spcAft>
              <a:buClr>
                <a:srgbClr val="348098"/>
              </a:buClr>
            </a:pPr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 gemeinsame Wärmeanlage, kein Wärmenetz nach KWKG</a:t>
            </a:r>
          </a:p>
        </p:txBody>
      </p:sp>
      <p:sp>
        <p:nvSpPr>
          <p:cNvPr id="53" name="Rechteck 52"/>
          <p:cNvSpPr/>
          <p:nvPr/>
        </p:nvSpPr>
        <p:spPr>
          <a:xfrm>
            <a:off x="7060021" y="4062685"/>
            <a:ext cx="1202956" cy="32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3600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</a:p>
        </p:txBody>
      </p:sp>
      <p:sp>
        <p:nvSpPr>
          <p:cNvPr id="54" name="Eingekerbter Richtungspfeil 53"/>
          <p:cNvSpPr/>
          <p:nvPr/>
        </p:nvSpPr>
        <p:spPr>
          <a:xfrm>
            <a:off x="6788451" y="3921046"/>
            <a:ext cx="282302" cy="636673"/>
          </a:xfrm>
          <a:prstGeom prst="chevron">
            <a:avLst>
              <a:gd name="adj" fmla="val 65122"/>
            </a:avLst>
          </a:prstGeom>
          <a:solidFill>
            <a:srgbClr val="F67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678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hteck 54"/>
          <p:cNvSpPr>
            <a:spLocks/>
          </p:cNvSpPr>
          <p:nvPr/>
        </p:nvSpPr>
        <p:spPr>
          <a:xfrm>
            <a:off x="6885419" y="4502497"/>
            <a:ext cx="1750581" cy="95410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sz="1400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Erneuerung der Heizanlage löst die Pflicht für alle ver-sorgten Gebäude aus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311454" y="6458829"/>
            <a:ext cx="6551887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* Es handelt sich um eine Heizanlage nach § 3 Nr. 1 Satz 1</a:t>
            </a:r>
          </a:p>
        </p:txBody>
      </p:sp>
      <p:sp>
        <p:nvSpPr>
          <p:cNvPr id="58" name="Eingekerbter Richtungspfeil 53">
            <a:extLst>
              <a:ext uri="{FF2B5EF4-FFF2-40B4-BE49-F238E27FC236}">
                <a16:creationId xmlns:a16="http://schemas.microsoft.com/office/drawing/2014/main" id="{B1060D54-CF7C-4F4C-AB2A-083D2E6F8AF4}"/>
              </a:ext>
            </a:extLst>
          </p:cNvPr>
          <p:cNvSpPr/>
          <p:nvPr/>
        </p:nvSpPr>
        <p:spPr>
          <a:xfrm>
            <a:off x="6835911" y="2283668"/>
            <a:ext cx="282302" cy="636673"/>
          </a:xfrm>
          <a:prstGeom prst="chevron">
            <a:avLst>
              <a:gd name="adj" fmla="val 65122"/>
            </a:avLst>
          </a:prstGeom>
          <a:solidFill>
            <a:srgbClr val="F67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678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2F3352FC-1BD2-4D71-AAC1-91BE6E0CBBC1}"/>
              </a:ext>
            </a:extLst>
          </p:cNvPr>
          <p:cNvSpPr/>
          <p:nvPr/>
        </p:nvSpPr>
        <p:spPr>
          <a:xfrm>
            <a:off x="7162851" y="2488587"/>
            <a:ext cx="1202956" cy="32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3600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1561895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513735" y="375086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Erfüllungspflicht ja oder nein?</a:t>
            </a:r>
            <a:endParaRPr lang="id-ID" sz="2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8" name="Rechteck 7"/>
          <p:cNvSpPr>
            <a:spLocks/>
          </p:cNvSpPr>
          <p:nvPr/>
        </p:nvSpPr>
        <p:spPr>
          <a:xfrm>
            <a:off x="540409" y="1536464"/>
            <a:ext cx="1948451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Mehrere </a:t>
            </a:r>
          </a:p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Gebäude</a:t>
            </a:r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1524834" y="1773190"/>
            <a:ext cx="1109271" cy="1318028"/>
            <a:chOff x="5678560" y="1654135"/>
            <a:chExt cx="1331125" cy="1581633"/>
          </a:xfrm>
        </p:grpSpPr>
        <p:sp>
          <p:nvSpPr>
            <p:cNvPr id="11" name="Rechteck 10"/>
            <p:cNvSpPr/>
            <p:nvPr/>
          </p:nvSpPr>
          <p:spPr>
            <a:xfrm>
              <a:off x="5678560" y="2181346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5678560" y="2708557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Gleichschenkliges Dreieck 12"/>
            <p:cNvSpPr/>
            <p:nvPr/>
          </p:nvSpPr>
          <p:spPr>
            <a:xfrm>
              <a:off x="5678560" y="1654135"/>
              <a:ext cx="1331125" cy="527211"/>
            </a:xfrm>
            <a:prstGeom prst="triangle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5845086" y="2279976"/>
              <a:ext cx="998072" cy="864000"/>
            </a:xfrm>
            <a:prstGeom prst="rect">
              <a:avLst/>
            </a:prstGeom>
            <a:noFill/>
            <a:ln w="19050"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5" name="Gruppieren 14"/>
          <p:cNvGrpSpPr>
            <a:grpSpLocks noChangeAspect="1"/>
          </p:cNvGrpSpPr>
          <p:nvPr/>
        </p:nvGrpSpPr>
        <p:grpSpPr>
          <a:xfrm>
            <a:off x="2880389" y="1773190"/>
            <a:ext cx="1109271" cy="1318028"/>
            <a:chOff x="5678560" y="1654135"/>
            <a:chExt cx="1331125" cy="1581633"/>
          </a:xfrm>
        </p:grpSpPr>
        <p:sp>
          <p:nvSpPr>
            <p:cNvPr id="16" name="Rechteck 15"/>
            <p:cNvSpPr/>
            <p:nvPr/>
          </p:nvSpPr>
          <p:spPr>
            <a:xfrm>
              <a:off x="5678560" y="2181346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5678560" y="2708557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leichschenkliges Dreieck 17"/>
            <p:cNvSpPr/>
            <p:nvPr/>
          </p:nvSpPr>
          <p:spPr>
            <a:xfrm>
              <a:off x="5678560" y="1654135"/>
              <a:ext cx="1331125" cy="527211"/>
            </a:xfrm>
            <a:prstGeom prst="triangle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5845086" y="2279976"/>
              <a:ext cx="998072" cy="864000"/>
            </a:xfrm>
            <a:prstGeom prst="rect">
              <a:avLst/>
            </a:prstGeom>
            <a:noFill/>
            <a:ln w="19050"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4235944" y="1773190"/>
            <a:ext cx="1109271" cy="1318028"/>
            <a:chOff x="5678560" y="1654135"/>
            <a:chExt cx="1331125" cy="1581633"/>
          </a:xfrm>
        </p:grpSpPr>
        <p:sp>
          <p:nvSpPr>
            <p:cNvPr id="21" name="Rechteck 20"/>
            <p:cNvSpPr/>
            <p:nvPr/>
          </p:nvSpPr>
          <p:spPr>
            <a:xfrm>
              <a:off x="5678560" y="2181346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5678560" y="2708557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Gleichschenkliges Dreieck 22"/>
            <p:cNvSpPr/>
            <p:nvPr/>
          </p:nvSpPr>
          <p:spPr>
            <a:xfrm>
              <a:off x="5678560" y="1654135"/>
              <a:ext cx="1331125" cy="527211"/>
            </a:xfrm>
            <a:prstGeom prst="triangle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5845086" y="2279976"/>
              <a:ext cx="998072" cy="864000"/>
            </a:xfrm>
            <a:prstGeom prst="rect">
              <a:avLst/>
            </a:prstGeom>
            <a:noFill/>
            <a:ln w="19050"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5" name="Gruppieren 24"/>
          <p:cNvGrpSpPr>
            <a:grpSpLocks noChangeAspect="1"/>
          </p:cNvGrpSpPr>
          <p:nvPr/>
        </p:nvGrpSpPr>
        <p:grpSpPr>
          <a:xfrm>
            <a:off x="5591499" y="1773190"/>
            <a:ext cx="1109271" cy="1318028"/>
            <a:chOff x="5678560" y="1654135"/>
            <a:chExt cx="1331125" cy="1581633"/>
          </a:xfrm>
        </p:grpSpPr>
        <p:sp>
          <p:nvSpPr>
            <p:cNvPr id="26" name="Rechteck 25"/>
            <p:cNvSpPr/>
            <p:nvPr/>
          </p:nvSpPr>
          <p:spPr>
            <a:xfrm>
              <a:off x="5678560" y="2181346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5678560" y="2708557"/>
              <a:ext cx="1331125" cy="527211"/>
            </a:xfrm>
            <a:prstGeom prst="rect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Gleichschenkliges Dreieck 27"/>
            <p:cNvSpPr/>
            <p:nvPr/>
          </p:nvSpPr>
          <p:spPr>
            <a:xfrm>
              <a:off x="5678560" y="1654135"/>
              <a:ext cx="1331125" cy="527211"/>
            </a:xfrm>
            <a:prstGeom prst="triangle">
              <a:avLst/>
            </a:prstGeom>
            <a:solidFill>
              <a:srgbClr val="E4E4E4"/>
            </a:solidFill>
            <a:ln w="1905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5845086" y="2279976"/>
              <a:ext cx="998072" cy="864000"/>
            </a:xfrm>
            <a:prstGeom prst="rect">
              <a:avLst/>
            </a:prstGeom>
            <a:noFill/>
            <a:ln w="19050"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0" name="Gerader Verbinder 29"/>
          <p:cNvCxnSpPr/>
          <p:nvPr/>
        </p:nvCxnSpPr>
        <p:spPr>
          <a:xfrm>
            <a:off x="2491772" y="3014724"/>
            <a:ext cx="3610812" cy="0"/>
          </a:xfrm>
          <a:prstGeom prst="line">
            <a:avLst/>
          </a:prstGeom>
          <a:ln w="19050">
            <a:solidFill>
              <a:srgbClr val="348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>
            <a:spLocks/>
          </p:cNvSpPr>
          <p:nvPr/>
        </p:nvSpPr>
        <p:spPr>
          <a:xfrm>
            <a:off x="1059862" y="3164721"/>
            <a:ext cx="6233102" cy="738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spcAft>
                <a:spcPts val="0"/>
              </a:spcAft>
              <a:buClr>
                <a:srgbClr val="348098"/>
              </a:buClr>
            </a:pPr>
            <a:r>
              <a:rPr lang="de-DE" sz="1400" b="1" dirty="0">
                <a:solidFill>
                  <a:schemeClr val="tx1"/>
                </a:solidFill>
                <a:latin typeface="Calibri"/>
                <a:cs typeface="Calibri"/>
              </a:rPr>
              <a:t>Private Netze, Leistung der Heizzentrale </a:t>
            </a:r>
            <a:r>
              <a:rPr lang="de-DE" sz="1400" b="1" dirty="0">
                <a:solidFill>
                  <a:srgbClr val="F6781D"/>
                </a:solidFill>
                <a:latin typeface="Calibri"/>
                <a:cs typeface="Calibri"/>
              </a:rPr>
              <a:t>&gt; 1500 kW</a:t>
            </a:r>
            <a:r>
              <a:rPr lang="de-DE" sz="1400" b="1" dirty="0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endParaRPr lang="de-DE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  <a:buClr>
                <a:srgbClr val="348098"/>
              </a:buClr>
            </a:pPr>
            <a:r>
              <a:rPr lang="de-DE" sz="1400" b="1" dirty="0">
                <a:solidFill>
                  <a:schemeClr val="tx1"/>
                </a:solidFill>
                <a:latin typeface="Calibri"/>
                <a:cs typeface="Calibri"/>
              </a:rPr>
              <a:t>Eigentümer der Anlage + Betreiber = Eigentümer aller damit versorgten Gebäude</a:t>
            </a:r>
            <a:br>
              <a:rPr lang="de-DE" sz="1400" b="1" dirty="0">
                <a:latin typeface="Calibri"/>
                <a:cs typeface="Calibri"/>
              </a:rPr>
            </a:br>
            <a:r>
              <a:rPr lang="de-DE" sz="1400" b="1" dirty="0">
                <a:solidFill>
                  <a:schemeClr val="tx1"/>
                </a:solidFill>
                <a:latin typeface="Calibri"/>
                <a:cs typeface="Calibri"/>
              </a:rPr>
              <a:t>z.B. Universitäts- oder Firmenareale</a:t>
            </a:r>
            <a:endParaRPr lang="de-DE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7138923" y="2463827"/>
            <a:ext cx="1202956" cy="32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Nein</a:t>
            </a:r>
          </a:p>
        </p:txBody>
      </p:sp>
      <p:sp>
        <p:nvSpPr>
          <p:cNvPr id="40" name="Eingekerbter Richtungspfeil 39"/>
          <p:cNvSpPr/>
          <p:nvPr/>
        </p:nvSpPr>
        <p:spPr>
          <a:xfrm>
            <a:off x="6867353" y="2322188"/>
            <a:ext cx="282302" cy="636673"/>
          </a:xfrm>
          <a:prstGeom prst="chevron">
            <a:avLst>
              <a:gd name="adj" fmla="val 651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hteck 40"/>
          <p:cNvSpPr>
            <a:spLocks/>
          </p:cNvSpPr>
          <p:nvPr/>
        </p:nvSpPr>
        <p:spPr>
          <a:xfrm>
            <a:off x="540409" y="4256448"/>
            <a:ext cx="1948451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Halle*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311454" y="6458829"/>
            <a:ext cx="6551887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* Nach § 2 Abs. 2 Nr. 13.</a:t>
            </a:r>
          </a:p>
        </p:txBody>
      </p:sp>
      <p:sp>
        <p:nvSpPr>
          <p:cNvPr id="43" name="Rechteck 42"/>
          <p:cNvSpPr/>
          <p:nvPr/>
        </p:nvSpPr>
        <p:spPr>
          <a:xfrm>
            <a:off x="1524834" y="4355348"/>
            <a:ext cx="2326054" cy="1714023"/>
          </a:xfrm>
          <a:prstGeom prst="rect">
            <a:avLst/>
          </a:prstGeom>
          <a:solidFill>
            <a:srgbClr val="E4E4E4"/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Produktion</a:t>
            </a:r>
          </a:p>
          <a:p>
            <a:endParaRPr lang="de-DE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-Form 43"/>
          <p:cNvSpPr/>
          <p:nvPr/>
        </p:nvSpPr>
        <p:spPr>
          <a:xfrm rot="16200000">
            <a:off x="2801292" y="5012153"/>
            <a:ext cx="1060010" cy="1054421"/>
          </a:xfrm>
          <a:prstGeom prst="corner">
            <a:avLst>
              <a:gd name="adj1" fmla="val 49999"/>
              <a:gd name="adj2" fmla="val 463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hteck 44"/>
          <p:cNvSpPr>
            <a:spLocks/>
          </p:cNvSpPr>
          <p:nvPr/>
        </p:nvSpPr>
        <p:spPr>
          <a:xfrm>
            <a:off x="3898821" y="4645045"/>
            <a:ext cx="2663177" cy="116955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sz="1400" b="1" dirty="0">
                <a:solidFill>
                  <a:schemeClr val="tx1"/>
                </a:solidFill>
                <a:latin typeface="Calibri"/>
                <a:cs typeface="Calibri"/>
              </a:rPr>
              <a:t>Gewerbliche und industrielle Hallen bei denen mind. 50 Prozent der Fläche der Produktion, Fertigung, Montage oder Lagerung dienen </a:t>
            </a:r>
            <a:endParaRPr lang="de-DE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7138923" y="5066512"/>
            <a:ext cx="1202956" cy="32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Nein</a:t>
            </a:r>
          </a:p>
        </p:txBody>
      </p:sp>
      <p:sp>
        <p:nvSpPr>
          <p:cNvPr id="47" name="Eingekerbter Richtungspfeil 46"/>
          <p:cNvSpPr/>
          <p:nvPr/>
        </p:nvSpPr>
        <p:spPr>
          <a:xfrm>
            <a:off x="6867353" y="4924873"/>
            <a:ext cx="282302" cy="636673"/>
          </a:xfrm>
          <a:prstGeom prst="chevron">
            <a:avLst>
              <a:gd name="adj" fmla="val 651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43382" y="5698522"/>
            <a:ext cx="55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Büro</a:t>
            </a:r>
          </a:p>
        </p:txBody>
      </p:sp>
    </p:spTree>
    <p:extLst>
      <p:ext uri="{BB962C8B-B14F-4D97-AF65-F5344CB8AC3E}">
        <p14:creationId xmlns:p14="http://schemas.microsoft.com/office/powerpoint/2010/main" val="153793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Bildplatzhalter 12" descr="ZAB2016_PPT_BG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"/>
          <a:stretch>
            <a:fillRect/>
          </a:stretch>
        </p:blipFill>
        <p:spPr bwMode="auto">
          <a:xfrm>
            <a:off x="0" y="149225"/>
            <a:ext cx="91440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1"/>
            <a:ext cx="914400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155104" y="296405"/>
            <a:ext cx="184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600" dirty="0"/>
              <a:t>Idee: Climate Lab book. UK</a:t>
            </a:r>
            <a:br>
              <a:rPr lang="de-DE" sz="600" dirty="0"/>
            </a:br>
            <a:r>
              <a:rPr lang="de-DE" sz="600" dirty="0"/>
              <a:t>Visualisierung: Prof. Franzke, Uni Hamburg (UHH/CEN/C. Franzke)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>
            <a:off x="500881" y="325925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Warming Stripes Baden-Württemberg </a:t>
            </a:r>
            <a:endParaRPr lang="id-ID" sz="3200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t="8595" r="14"/>
          <a:stretch/>
        </p:blipFill>
        <p:spPr>
          <a:xfrm>
            <a:off x="408974" y="1346135"/>
            <a:ext cx="8312532" cy="53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77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513735" y="375086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Erfüllungspflicht ja oder nein?</a:t>
            </a:r>
            <a:endParaRPr lang="id-ID" sz="2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395215" y="2344455"/>
            <a:ext cx="1386498" cy="1054421"/>
          </a:xfrm>
          <a:prstGeom prst="rect">
            <a:avLst/>
          </a:prstGeom>
          <a:solidFill>
            <a:srgbClr val="E4E4E4"/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Lager </a:t>
            </a:r>
          </a:p>
        </p:txBody>
      </p:sp>
      <p:sp>
        <p:nvSpPr>
          <p:cNvPr id="18" name="Rechteck 17"/>
          <p:cNvSpPr/>
          <p:nvPr/>
        </p:nvSpPr>
        <p:spPr>
          <a:xfrm>
            <a:off x="5781713" y="2344455"/>
            <a:ext cx="2075812" cy="105442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Büro</a:t>
            </a:r>
          </a:p>
        </p:txBody>
      </p:sp>
      <p:sp>
        <p:nvSpPr>
          <p:cNvPr id="19" name="Rechteck 18"/>
          <p:cNvSpPr/>
          <p:nvPr/>
        </p:nvSpPr>
        <p:spPr>
          <a:xfrm>
            <a:off x="5733207" y="1942346"/>
            <a:ext cx="747503" cy="32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3600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</a:p>
        </p:txBody>
      </p:sp>
      <p:sp>
        <p:nvSpPr>
          <p:cNvPr id="21" name="Rechteck 20"/>
          <p:cNvSpPr>
            <a:spLocks/>
          </p:cNvSpPr>
          <p:nvPr/>
        </p:nvSpPr>
        <p:spPr>
          <a:xfrm>
            <a:off x="804044" y="2414687"/>
            <a:ext cx="3479729" cy="930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b="1" dirty="0">
                <a:solidFill>
                  <a:schemeClr val="tx1"/>
                </a:solidFill>
                <a:latin typeface="Calibri"/>
                <a:cs typeface="Calibri"/>
              </a:rPr>
              <a:t>Ein Gebäude</a:t>
            </a:r>
          </a:p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b="1" dirty="0">
                <a:solidFill>
                  <a:schemeClr val="tx1"/>
                </a:solidFill>
                <a:latin typeface="Calibri"/>
                <a:cs typeface="Calibri"/>
              </a:rPr>
              <a:t>Lager und mehrgeschossiges Büro</a:t>
            </a:r>
          </a:p>
          <a:p>
            <a:pPr>
              <a:spcAft>
                <a:spcPts val="0"/>
              </a:spcAft>
              <a:buClr>
                <a:srgbClr val="348098"/>
              </a:buClr>
            </a:pPr>
            <a:r>
              <a:rPr lang="de-DE" b="1" dirty="0">
                <a:solidFill>
                  <a:schemeClr val="tx1"/>
                </a:solidFill>
                <a:latin typeface="Calibri"/>
                <a:cs typeface="Calibri"/>
              </a:rPr>
              <a:t>Bürofläche </a:t>
            </a:r>
            <a:r>
              <a:rPr lang="de-DE" b="1" dirty="0">
                <a:solidFill>
                  <a:srgbClr val="F6781D"/>
                </a:solidFill>
                <a:latin typeface="Calibri"/>
                <a:cs typeface="Calibri"/>
              </a:rPr>
              <a:t>&gt;</a:t>
            </a:r>
            <a:r>
              <a:rPr lang="de-DE" b="1" dirty="0">
                <a:solidFill>
                  <a:schemeClr val="tx1"/>
                </a:solidFill>
                <a:latin typeface="Calibri"/>
                <a:cs typeface="Calibri"/>
              </a:rPr>
              <a:t> Lagerfläche</a:t>
            </a:r>
          </a:p>
        </p:txBody>
      </p:sp>
      <p:sp>
        <p:nvSpPr>
          <p:cNvPr id="22" name="Rechteck 21"/>
          <p:cNvSpPr/>
          <p:nvPr/>
        </p:nvSpPr>
        <p:spPr>
          <a:xfrm>
            <a:off x="4128515" y="4837266"/>
            <a:ext cx="2387636" cy="1054421"/>
          </a:xfrm>
          <a:prstGeom prst="rect">
            <a:avLst/>
          </a:prstGeom>
          <a:solidFill>
            <a:srgbClr val="E4E4E4"/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Lager</a:t>
            </a:r>
          </a:p>
        </p:txBody>
      </p:sp>
      <p:sp>
        <p:nvSpPr>
          <p:cNvPr id="23" name="Rechteck 22"/>
          <p:cNvSpPr/>
          <p:nvPr/>
        </p:nvSpPr>
        <p:spPr>
          <a:xfrm>
            <a:off x="6737220" y="4837266"/>
            <a:ext cx="1435100" cy="105442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Büro</a:t>
            </a:r>
          </a:p>
        </p:txBody>
      </p:sp>
      <p:sp>
        <p:nvSpPr>
          <p:cNvPr id="26" name="Rechteck 25"/>
          <p:cNvSpPr>
            <a:spLocks/>
          </p:cNvSpPr>
          <p:nvPr/>
        </p:nvSpPr>
        <p:spPr>
          <a:xfrm>
            <a:off x="804044" y="5040868"/>
            <a:ext cx="3479729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>
              <a:buClr>
                <a:srgbClr val="348098"/>
              </a:buClr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 nutzbares Gebäude / </a:t>
            </a:r>
          </a:p>
          <a:p>
            <a:pPr>
              <a:spcAft>
                <a:spcPts val="600"/>
              </a:spcAft>
              <a:buClr>
                <a:srgbClr val="348098"/>
              </a:buClr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unabhängige Gebäude</a:t>
            </a:r>
          </a:p>
        </p:txBody>
      </p:sp>
      <p:sp>
        <p:nvSpPr>
          <p:cNvPr id="28" name="Rechteck 27"/>
          <p:cNvSpPr/>
          <p:nvPr/>
        </p:nvSpPr>
        <p:spPr>
          <a:xfrm>
            <a:off x="7105588" y="4435157"/>
            <a:ext cx="747503" cy="32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3600" b="1" dirty="0">
                <a:solidFill>
                  <a:srgbClr val="F678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</a:p>
        </p:txBody>
      </p:sp>
      <p:sp>
        <p:nvSpPr>
          <p:cNvPr id="30" name="Rechteck 29"/>
          <p:cNvSpPr/>
          <p:nvPr/>
        </p:nvSpPr>
        <p:spPr>
          <a:xfrm>
            <a:off x="4718355" y="4435157"/>
            <a:ext cx="1202956" cy="32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Nein</a:t>
            </a:r>
          </a:p>
        </p:txBody>
      </p:sp>
      <p:sp>
        <p:nvSpPr>
          <p:cNvPr id="16" name="Eingekerbter Richtungspfeil 15"/>
          <p:cNvSpPr/>
          <p:nvPr/>
        </p:nvSpPr>
        <p:spPr>
          <a:xfrm rot="16200000">
            <a:off x="5872959" y="33246"/>
            <a:ext cx="468000" cy="3646371"/>
          </a:xfrm>
          <a:prstGeom prst="chevron">
            <a:avLst>
              <a:gd name="adj" fmla="val 76196"/>
            </a:avLst>
          </a:prstGeom>
          <a:solidFill>
            <a:srgbClr val="F67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ingekerbter Richtungspfeil 16"/>
          <p:cNvSpPr/>
          <p:nvPr/>
        </p:nvSpPr>
        <p:spPr>
          <a:xfrm rot="16200000">
            <a:off x="7222520" y="3557243"/>
            <a:ext cx="468000" cy="1584000"/>
          </a:xfrm>
          <a:prstGeom prst="chevron">
            <a:avLst>
              <a:gd name="adj" fmla="val 76196"/>
            </a:avLst>
          </a:prstGeom>
          <a:solidFill>
            <a:srgbClr val="F67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Eingekerbter Richtungspfeil 19"/>
          <p:cNvSpPr/>
          <p:nvPr/>
        </p:nvSpPr>
        <p:spPr>
          <a:xfrm rot="16200000">
            <a:off x="5090083" y="3071243"/>
            <a:ext cx="468000" cy="2556000"/>
          </a:xfrm>
          <a:prstGeom prst="chevron">
            <a:avLst>
              <a:gd name="adj" fmla="val 7619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31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Bildplatzhalter 6" descr="ZAB2016_PPT_Cover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F37020"/>
          </a:solidFill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4035136" y="2584262"/>
            <a:ext cx="45395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de-DE" sz="4400" dirty="0">
                <a:solidFill>
                  <a:schemeClr val="bg1"/>
                </a:solidFill>
                <a:latin typeface="Calibri" pitchFamily="-102" charset="0"/>
                <a:ea typeface="Open Sans Light" pitchFamily="-102" charset="0"/>
              </a:rPr>
              <a:t>Packen wir´s an!</a:t>
            </a:r>
            <a:endParaRPr lang="en-US" sz="4400" dirty="0">
              <a:solidFill>
                <a:schemeClr val="bg1"/>
              </a:solidFill>
              <a:latin typeface="Calibri" pitchFamily="-102" charset="0"/>
              <a:ea typeface="Open Sans Light" pitchFamily="-10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08" y="4461906"/>
            <a:ext cx="2017238" cy="5203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9991" y="4460960"/>
            <a:ext cx="626268" cy="52120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5284" y="4460961"/>
            <a:ext cx="1359169" cy="522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117" y="4461104"/>
            <a:ext cx="1193947" cy="522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1731" y="4465207"/>
            <a:ext cx="613474" cy="52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136" y="4463283"/>
            <a:ext cx="1179515" cy="522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10"/>
          <a:srcRect r="44979"/>
          <a:stretch/>
        </p:blipFill>
        <p:spPr>
          <a:xfrm>
            <a:off x="5544001" y="4460095"/>
            <a:ext cx="1351925" cy="5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641555" y="325925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-102" charset="0"/>
                <a:ea typeface="Calibri" pitchFamily="-102" charset="0"/>
                <a:cs typeface="Calibri" pitchFamily="-102" charset="0"/>
              </a:rPr>
              <a:t>Heizungstausch und EWärmeG</a:t>
            </a: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641556" y="1405465"/>
            <a:ext cx="7487560" cy="315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2000"/>
              <a:buFont typeface="+mj-lt"/>
              <a:buAutoNum type="arabicPeriod"/>
            </a:pPr>
            <a:r>
              <a:rPr lang="de-DE" sz="2400" dirty="0">
                <a:solidFill>
                  <a:srgbClr val="262626"/>
                </a:solidFill>
                <a:latin typeface="Calibri" panose="020F0502020204030204" pitchFamily="34" charset="0"/>
              </a:rPr>
              <a:t>Heizungstausch</a:t>
            </a:r>
            <a:br>
              <a:rPr lang="de-DE" sz="24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endParaRPr lang="de-DE" sz="2400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buFont typeface="+mj-lt"/>
              <a:buAutoNum type="arabicPeriod"/>
            </a:pPr>
            <a:r>
              <a:rPr lang="de-DE" sz="2400" dirty="0">
                <a:solidFill>
                  <a:srgbClr val="262626"/>
                </a:solidFill>
                <a:latin typeface="Calibri" panose="020F0502020204030204" pitchFamily="34" charset="0"/>
              </a:rPr>
              <a:t>Erfüllungsoptionen EWärmeG</a:t>
            </a:r>
            <a:br>
              <a:rPr lang="de-DE" sz="24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r>
              <a:rPr lang="de-DE" sz="2400" dirty="0">
                <a:solidFill>
                  <a:srgbClr val="262626"/>
                </a:solidFill>
                <a:latin typeface="Calibri" panose="020F0502020204030204" pitchFamily="34" charset="0"/>
              </a:rPr>
              <a:t>				</a:t>
            </a:r>
            <a:endParaRPr lang="de-DE" sz="2400" dirty="0">
              <a:solidFill>
                <a:srgbClr val="262626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buFont typeface="+mj-lt"/>
              <a:buAutoNum type="arabicPeriod"/>
            </a:pPr>
            <a:r>
              <a:rPr lang="de-DE" sz="2400" dirty="0">
                <a:solidFill>
                  <a:srgbClr val="262626"/>
                </a:solidFill>
                <a:latin typeface="Calibri" panose="020F0502020204030204" pitchFamily="34" charset="0"/>
              </a:rPr>
              <a:t>Rechtliche Rahmenbedingungen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buFont typeface="+mj-lt"/>
              <a:buAutoNum type="arabicPeriod"/>
            </a:pPr>
            <a:endParaRPr lang="de-DE" sz="2400" dirty="0">
              <a:solidFill>
                <a:srgbClr val="262626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buFont typeface="+mj-lt"/>
              <a:buAutoNum type="arabicPeriod"/>
            </a:pPr>
            <a:r>
              <a:rPr lang="de-DE" sz="2400">
                <a:solidFill>
                  <a:srgbClr val="262626"/>
                </a:solidFill>
                <a:latin typeface="Calibri" panose="020F0502020204030204" pitchFamily="34" charset="0"/>
              </a:rPr>
              <a:t>Knifflige </a:t>
            </a:r>
            <a:r>
              <a:rPr lang="de-DE" sz="2400" dirty="0">
                <a:solidFill>
                  <a:srgbClr val="262626"/>
                </a:solidFill>
                <a:latin typeface="Calibri" panose="020F0502020204030204" pitchFamily="34" charset="0"/>
              </a:rPr>
              <a:t>Fälle</a:t>
            </a:r>
            <a:br>
              <a:rPr lang="de-DE" sz="24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endParaRPr lang="de-DE" dirty="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0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Box 11"/>
          <p:cNvSpPr>
            <a:spLocks noChangeArrowheads="1"/>
          </p:cNvSpPr>
          <p:nvPr/>
        </p:nvSpPr>
        <p:spPr bwMode="auto">
          <a:xfrm>
            <a:off x="1110611" y="2929506"/>
            <a:ext cx="7186613" cy="9985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de-DE" sz="6000" dirty="0">
                <a:latin typeface="Calibri" pitchFamily="-102" charset="0"/>
                <a:ea typeface="Open Sans Light" pitchFamily="-102" charset="0"/>
              </a:rPr>
              <a:t>Heizungstausch</a:t>
            </a:r>
          </a:p>
        </p:txBody>
      </p:sp>
      <p:pic>
        <p:nvPicPr>
          <p:cNvPr id="15" name="Bild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6315075"/>
            <a:ext cx="1828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88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4944741" y="1104939"/>
            <a:ext cx="3219243" cy="1837090"/>
          </a:xfrm>
          <a:prstGeom prst="rect">
            <a:avLst/>
          </a:prstGeom>
          <a:solidFill>
            <a:srgbClr val="8AC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9" y="1104940"/>
            <a:ext cx="6478527" cy="51577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612193" y="5008320"/>
            <a:ext cx="3551791" cy="1254363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352835" y="1221899"/>
            <a:ext cx="3739081" cy="358479"/>
          </a:xfrm>
          <a:prstGeom prst="rect">
            <a:avLst/>
          </a:prstGeom>
          <a:solidFill>
            <a:srgbClr val="8AC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270927" y="5008321"/>
            <a:ext cx="1889091" cy="90435"/>
          </a:xfrm>
          <a:prstGeom prst="rect">
            <a:avLst/>
          </a:prstGeom>
          <a:solidFill>
            <a:srgbClr val="FC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500881" y="325925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Anlässe für einen Heizungstausch</a:t>
            </a:r>
            <a:endParaRPr lang="id-ID" sz="32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3" name="Flussdiagramm: Karte 2"/>
          <p:cNvSpPr/>
          <p:nvPr/>
        </p:nvSpPr>
        <p:spPr>
          <a:xfrm>
            <a:off x="4517871" y="4350938"/>
            <a:ext cx="3640951" cy="657382"/>
          </a:xfrm>
          <a:prstGeom prst="flowChartPunchedCard">
            <a:avLst/>
          </a:prstGeom>
          <a:solidFill>
            <a:srgbClr val="96D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t="3164" b="1844"/>
          <a:stretch/>
        </p:blipFill>
        <p:spPr>
          <a:xfrm>
            <a:off x="4517871" y="1201280"/>
            <a:ext cx="3646113" cy="315518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147" b="99349" l="0" r="72404">
                        <a14:foregroundMark x1="24629" y1="67427" x2="24629" y2="67427"/>
                        <a14:foregroundMark x1="4451" y1="74919" x2="4451" y2="74919"/>
                        <a14:foregroundMark x1="2374" y1="74593" x2="2374" y2="74593"/>
                        <a14:foregroundMark x1="593" y1="73616" x2="593" y2="73616"/>
                      </a14:backgroundRemoval>
                    </a14:imgEffect>
                  </a14:imgLayer>
                </a14:imgProps>
              </a:ext>
            </a:extLst>
          </a:blip>
          <a:srcRect t="64759" r="27834" b="1844"/>
          <a:stretch/>
        </p:blipFill>
        <p:spPr>
          <a:xfrm>
            <a:off x="5112700" y="4377082"/>
            <a:ext cx="2631237" cy="110930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420899" y="4387129"/>
            <a:ext cx="2323038" cy="1335507"/>
          </a:xfrm>
          <a:prstGeom prst="rect">
            <a:avLst/>
          </a:prstGeom>
          <a:solidFill>
            <a:srgbClr val="EB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Aktuell, gibt es umfangreiche finanzielle Förderungen für einen Austausch. Wer weiß wie lange noch? </a:t>
            </a:r>
            <a:endParaRPr lang="de-DE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852474" y="2211616"/>
            <a:ext cx="2125961" cy="920530"/>
          </a:xfrm>
          <a:prstGeom prst="rect">
            <a:avLst/>
          </a:prstGeom>
          <a:solidFill>
            <a:srgbClr val="EB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 wollen weg von fossilen Energieträgern und das Klima schützen.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619062" y="1234065"/>
            <a:ext cx="2585362" cy="912121"/>
          </a:xfrm>
          <a:prstGeom prst="rect">
            <a:avLst/>
          </a:prstGeom>
          <a:solidFill>
            <a:srgbClr val="EB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Heizung ist schon ziemlich alt. Und jetzt kommt die CO</a:t>
            </a:r>
            <a:r>
              <a:rPr lang="de-DE" sz="1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-Bepreisung.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188351" y="1195756"/>
            <a:ext cx="863251" cy="1015859"/>
          </a:xfrm>
          <a:prstGeom prst="rect">
            <a:avLst/>
          </a:prstGeom>
          <a:solidFill>
            <a:srgbClr val="8AC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5774551" y="2156234"/>
            <a:ext cx="1418556" cy="55381"/>
          </a:xfrm>
          <a:prstGeom prst="rect">
            <a:avLst/>
          </a:prstGeom>
          <a:solidFill>
            <a:srgbClr val="8AC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4844853" y="3239563"/>
            <a:ext cx="2304000" cy="1023171"/>
          </a:xfrm>
          <a:prstGeom prst="rect">
            <a:avLst/>
          </a:prstGeom>
          <a:solidFill>
            <a:srgbClr val="EB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Kessel, die älter sind als 30 Jahre, besteht eine Aus-tauschpflicht. Falls er nicht ohnehin davor kaputt geht.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59431" y="5008321"/>
            <a:ext cx="1889091" cy="90435"/>
          </a:xfrm>
          <a:prstGeom prst="rect">
            <a:avLst/>
          </a:prstGeom>
          <a:solidFill>
            <a:srgbClr val="FC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500881" y="325925"/>
            <a:ext cx="8221787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Was sind zentrale Wärmeversorger?</a:t>
            </a:r>
            <a:endParaRPr lang="id-ID" sz="32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76" y="1287575"/>
            <a:ext cx="7341267" cy="47021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92675" y="2165044"/>
            <a:ext cx="3132000" cy="3723138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3"/>
            </a:solidFill>
          </a:ln>
        </p:spPr>
        <p:txBody>
          <a:bodyPr wrap="square" lIns="72000" rIns="0" rtlCol="0" anchor="ctr">
            <a:noAutofit/>
          </a:bodyPr>
          <a:lstStyle/>
          <a:p>
            <a:pPr marL="228600" indent="-228600" defTabSz="179388">
              <a:spcAft>
                <a:spcPts val="600"/>
              </a:spcAft>
              <a:buAutoNum type="arabicPlain"/>
              <a:tabLst>
                <a:tab pos="265113" algn="l"/>
              </a:tabLst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Nah-/Fernwärme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oder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Zentralheizung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265113">
              <a:spcAft>
                <a:spcPts val="600"/>
              </a:spcAft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Wärmepumpe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nutzt Wärme aus Erde, </a:t>
            </a:r>
            <a:b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Grundwasser oder Außenluft</a:t>
            </a:r>
          </a:p>
          <a:p>
            <a:pPr defTabSz="265113">
              <a:spcAft>
                <a:spcPts val="600"/>
              </a:spcAft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Pelletkessel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sinnvoll im ländlichen Raum </a:t>
            </a:r>
          </a:p>
          <a:p>
            <a:pPr defTabSz="265113">
              <a:spcAft>
                <a:spcPts val="600"/>
              </a:spcAft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Hybridheizungen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nutzt z.B. anteilig </a:t>
            </a:r>
            <a:b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Wärme aus Wärmepumpe.</a:t>
            </a:r>
          </a:p>
          <a:p>
            <a:pPr defTabSz="265113">
              <a:spcAft>
                <a:spcPts val="600"/>
              </a:spcAft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	Blockheizkraftwerke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Wärme und Strom </a:t>
            </a:r>
            <a:b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	durch Kraft-Wärme-Kopplung (KWK)</a:t>
            </a:r>
          </a:p>
          <a:p>
            <a:pPr defTabSz="265113">
              <a:spcAft>
                <a:spcPts val="600"/>
              </a:spcAft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	Brennstoffzellenheizung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b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	besonders effiziente KWK</a:t>
            </a:r>
          </a:p>
          <a:p>
            <a:pPr defTabSz="265113">
              <a:spcAft>
                <a:spcPts val="600"/>
              </a:spcAft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	Brennwertkessel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Öl oder Gas</a:t>
            </a:r>
            <a:b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verursachen viel CO</a:t>
            </a:r>
            <a:r>
              <a:rPr lang="de-DE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sinnvoll als</a:t>
            </a:r>
            <a:b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Ergänzung (Spitzenlastkessel) </a:t>
            </a:r>
            <a:b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360363">
              <a:spcAft>
                <a:spcPts val="600"/>
              </a:spcAft>
              <a:buAutoNum type="arabicPlain" startAt="2"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Solarthermie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für Warmwasser und 	</a:t>
            </a:r>
            <a:b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als Heizungsunterstützung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185" y="4284955"/>
            <a:ext cx="244800" cy="1876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587" y="4628980"/>
            <a:ext cx="144000" cy="133714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515298" y="2276476"/>
            <a:ext cx="198000" cy="45719"/>
          </a:xfrm>
          <a:prstGeom prst="rect">
            <a:avLst/>
          </a:prstGeom>
          <a:solidFill>
            <a:srgbClr val="CEC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3405270" y="5095710"/>
            <a:ext cx="118335" cy="194006"/>
          </a:xfrm>
          <a:prstGeom prst="rect">
            <a:avLst/>
          </a:prstGeom>
          <a:solidFill>
            <a:srgbClr val="677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Rechteck 17"/>
          <p:cNvSpPr/>
          <p:nvPr/>
        </p:nvSpPr>
        <p:spPr>
          <a:xfrm>
            <a:off x="2106148" y="1879738"/>
            <a:ext cx="118335" cy="194006"/>
          </a:xfrm>
          <a:prstGeom prst="rect">
            <a:avLst/>
          </a:prstGeom>
          <a:solidFill>
            <a:srgbClr val="9A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37459-091B-4D28-BE39-983C543E7199}"/>
              </a:ext>
            </a:extLst>
          </p:cNvPr>
          <p:cNvSpPr txBox="1"/>
          <p:nvPr/>
        </p:nvSpPr>
        <p:spPr>
          <a:xfrm>
            <a:off x="1658680" y="6071190"/>
            <a:ext cx="63582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>
                <a:latin typeface="Calibri"/>
                <a:cs typeface="Calibri"/>
              </a:rPr>
              <a:t>EWärmeG BaWü:--&gt; Mindestens 15 Prozent erneuerbare Energie !</a:t>
            </a:r>
          </a:p>
        </p:txBody>
      </p:sp>
    </p:spTree>
    <p:extLst>
      <p:ext uri="{BB962C8B-B14F-4D97-AF65-F5344CB8AC3E}">
        <p14:creationId xmlns:p14="http://schemas.microsoft.com/office/powerpoint/2010/main" val="35235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Box 11"/>
          <p:cNvSpPr>
            <a:spLocks noChangeArrowheads="1"/>
          </p:cNvSpPr>
          <p:nvPr/>
        </p:nvSpPr>
        <p:spPr bwMode="auto">
          <a:xfrm>
            <a:off x="1110611" y="2929506"/>
            <a:ext cx="7186613" cy="9985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de-DE" sz="6000" dirty="0">
                <a:latin typeface="Calibri" pitchFamily="-102" charset="0"/>
                <a:ea typeface="Open Sans Light" pitchFamily="-102" charset="0"/>
              </a:rPr>
              <a:t>Erfüllungsoptionen</a:t>
            </a:r>
            <a:br>
              <a:rPr lang="de-DE" sz="6000" dirty="0">
                <a:latin typeface="Calibri" pitchFamily="-102" charset="0"/>
                <a:ea typeface="Open Sans Light" pitchFamily="-102" charset="0"/>
              </a:rPr>
            </a:br>
            <a:r>
              <a:rPr lang="de-DE" sz="6000" dirty="0">
                <a:latin typeface="Calibri" pitchFamily="-102" charset="0"/>
                <a:ea typeface="Open Sans Light" pitchFamily="-102" charset="0"/>
              </a:rPr>
              <a:t>EWärmeG</a:t>
            </a:r>
          </a:p>
        </p:txBody>
      </p:sp>
      <p:pic>
        <p:nvPicPr>
          <p:cNvPr id="15" name="Bild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6315075"/>
            <a:ext cx="1828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68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584272" y="353846"/>
            <a:ext cx="6455626" cy="9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de-DE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Erfüllungsoptionen EWärmeG 2015</a:t>
            </a:r>
            <a:endParaRPr lang="id-ID" sz="320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89360" y="1646647"/>
            <a:ext cx="1800000" cy="625475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Prozent EE*</a:t>
            </a:r>
          </a:p>
        </p:txBody>
      </p:sp>
      <p:sp>
        <p:nvSpPr>
          <p:cNvPr id="9" name="Rechteck 8"/>
          <p:cNvSpPr/>
          <p:nvPr/>
        </p:nvSpPr>
        <p:spPr>
          <a:xfrm>
            <a:off x="2676910" y="1646647"/>
            <a:ext cx="1800000" cy="625475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Baulicher Wärmeschutz</a:t>
            </a:r>
          </a:p>
        </p:txBody>
      </p:sp>
      <p:sp>
        <p:nvSpPr>
          <p:cNvPr id="10" name="Rechteck 9"/>
          <p:cNvSpPr/>
          <p:nvPr/>
        </p:nvSpPr>
        <p:spPr>
          <a:xfrm>
            <a:off x="4664460" y="1646647"/>
            <a:ext cx="1800000" cy="625475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Sanierungs-fahrplan</a:t>
            </a:r>
          </a:p>
        </p:txBody>
      </p:sp>
      <p:sp>
        <p:nvSpPr>
          <p:cNvPr id="11" name="Rechteck 10"/>
          <p:cNvSpPr/>
          <p:nvPr/>
        </p:nvSpPr>
        <p:spPr>
          <a:xfrm>
            <a:off x="6652010" y="1646647"/>
            <a:ext cx="1800000" cy="625475"/>
          </a:xfrm>
          <a:prstGeom prst="rect">
            <a:avLst/>
          </a:prstGeom>
          <a:solidFill>
            <a:srgbClr val="348098"/>
          </a:solidFill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Ersatz-maßnahmen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689360" y="2370359"/>
            <a:ext cx="1800000" cy="2560320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Solarthermie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Holzzentral-heizung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WG: Einzelraum-feuerung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Wärmepumpe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Hybrid-heizungen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Biogas (10 %)**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Bioöl (10 %)**</a:t>
            </a:r>
          </a:p>
        </p:txBody>
      </p:sp>
      <p:sp>
        <p:nvSpPr>
          <p:cNvPr id="13" name="Rechteck 12"/>
          <p:cNvSpPr/>
          <p:nvPr/>
        </p:nvSpPr>
        <p:spPr>
          <a:xfrm>
            <a:off x="2676910" y="2370359"/>
            <a:ext cx="1800000" cy="2560320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Dach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Außenwand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Kellerdecke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(Teilerfüllung)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Gesamthülle (H‘</a:t>
            </a:r>
            <a:r>
              <a:rPr 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Rechteck 13"/>
          <p:cNvSpPr/>
          <p:nvPr/>
        </p:nvSpPr>
        <p:spPr>
          <a:xfrm>
            <a:off x="4664460" y="2370359"/>
            <a:ext cx="1800000" cy="2560320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Individueller Sanierungs-fahrplan (iSFP)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Sanierungsfahr-plan Baden-Württemberg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(Förderung ist</a:t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ausgelaufen!)</a:t>
            </a:r>
          </a:p>
        </p:txBody>
      </p:sp>
      <p:sp>
        <p:nvSpPr>
          <p:cNvPr id="15" name="Rechteck 14"/>
          <p:cNvSpPr/>
          <p:nvPr/>
        </p:nvSpPr>
        <p:spPr>
          <a:xfrm>
            <a:off x="6652010" y="2370359"/>
            <a:ext cx="1800000" cy="2560320"/>
          </a:xfrm>
          <a:prstGeom prst="rect">
            <a:avLst/>
          </a:prstGeom>
          <a:noFill/>
          <a:ln w="19050">
            <a:solidFill>
              <a:srgbClr val="348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Kraft-Wärme-Kopplung (BHKW)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Anschluss an ein Wärmenetz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Photovoltaik</a:t>
            </a:r>
          </a:p>
          <a:p>
            <a:pPr marL="285750" indent="-285750">
              <a:buClr>
                <a:srgbClr val="348098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NWG: Wärme-rückgewinnung, Abwärme-nutzung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311454" y="6335719"/>
            <a:ext cx="6551887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* EE = Erneuerbare Energien</a:t>
            </a:r>
            <a:b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** Nachweis zu Beginn und auf Anfrage (dann mehrere Jahre rückwirkend) </a:t>
            </a:r>
          </a:p>
        </p:txBody>
      </p:sp>
      <p:sp>
        <p:nvSpPr>
          <p:cNvPr id="16" name="Gleichschenkliges Dreieck 15"/>
          <p:cNvSpPr/>
          <p:nvPr/>
        </p:nvSpPr>
        <p:spPr>
          <a:xfrm rot="10800000">
            <a:off x="1526289" y="5131266"/>
            <a:ext cx="6220996" cy="464237"/>
          </a:xfrm>
          <a:prstGeom prst="triangle">
            <a:avLst>
              <a:gd name="adj" fmla="val 49896"/>
            </a:avLst>
          </a:prstGeom>
          <a:solidFill>
            <a:srgbClr val="348098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327639" y="5734577"/>
            <a:ext cx="2673641" cy="441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rgbClr val="2564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Kombination mehrerer Optionen möglich </a:t>
            </a:r>
          </a:p>
        </p:txBody>
      </p:sp>
      <p:sp>
        <p:nvSpPr>
          <p:cNvPr id="25" name="Rechteck 24"/>
          <p:cNvSpPr/>
          <p:nvPr/>
        </p:nvSpPr>
        <p:spPr>
          <a:xfrm rot="21127165">
            <a:off x="407632" y="4979288"/>
            <a:ext cx="2495808" cy="712860"/>
          </a:xfrm>
          <a:prstGeom prst="rect">
            <a:avLst/>
          </a:prstGeom>
          <a:solidFill>
            <a:schemeClr val="bg1"/>
          </a:solidFill>
          <a:ln>
            <a:solidFill>
              <a:srgbClr val="F6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400" dirty="0">
                <a:solidFill>
                  <a:srgbClr val="F6781D"/>
                </a:solidFill>
                <a:latin typeface="Calibri" panose="020F0502020204030204" pitchFamily="34" charset="0"/>
              </a:rPr>
              <a:t>Biogas &amp; -öl begrenzt auf 50 kW aufgrund von KWK: Grund-sockel an Strom vorhanden</a:t>
            </a:r>
          </a:p>
        </p:txBody>
      </p:sp>
    </p:spTree>
    <p:extLst>
      <p:ext uri="{BB962C8B-B14F-4D97-AF65-F5344CB8AC3E}">
        <p14:creationId xmlns:p14="http://schemas.microsoft.com/office/powerpoint/2010/main" val="1786974566"/>
      </p:ext>
    </p:extLst>
  </p:cSld>
  <p:clrMapOvr>
    <a:masterClrMapping/>
  </p:clrMapOvr>
</p:sld>
</file>

<file path=ppt/theme/theme1.xml><?xml version="1.0" encoding="utf-8"?>
<a:theme xmlns:a="http://schemas.openxmlformats.org/drawingml/2006/main" name="Placeholder white">
  <a:themeElements>
    <a:clrScheme name="Tini Colour 1-White">
      <a:dk1>
        <a:srgbClr val="3F3F3F"/>
      </a:dk1>
      <a:lt1>
        <a:sysClr val="window" lastClr="FFFFFF"/>
      </a:lt1>
      <a:dk2>
        <a:srgbClr val="3F3F3F"/>
      </a:dk2>
      <a:lt2>
        <a:srgbClr val="009999"/>
      </a:lt2>
      <a:accent1>
        <a:srgbClr val="F08F1E"/>
      </a:accent1>
      <a:accent2>
        <a:srgbClr val="EE0F53"/>
      </a:accent2>
      <a:accent3>
        <a:srgbClr val="1B87F9"/>
      </a:accent3>
      <a:accent4>
        <a:srgbClr val="8DE823"/>
      </a:accent4>
      <a:accent5>
        <a:srgbClr val="F2DC36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4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laceholder white">
  <a:themeElements>
    <a:clrScheme name="Benutzerdefiniert 2">
      <a:dk1>
        <a:srgbClr val="3F3F3F"/>
      </a:dk1>
      <a:lt1>
        <a:sysClr val="window" lastClr="FFFFFF"/>
      </a:lt1>
      <a:dk2>
        <a:srgbClr val="3F3F3F"/>
      </a:dk2>
      <a:lt2>
        <a:srgbClr val="009999"/>
      </a:lt2>
      <a:accent1>
        <a:srgbClr val="F08F1E"/>
      </a:accent1>
      <a:accent2>
        <a:srgbClr val="EE0F53"/>
      </a:accent2>
      <a:accent3>
        <a:srgbClr val="1B87F9"/>
      </a:accent3>
      <a:accent4>
        <a:srgbClr val="8DE823"/>
      </a:accent4>
      <a:accent5>
        <a:srgbClr val="F2DC36"/>
      </a:accent5>
      <a:accent6>
        <a:srgbClr val="445469"/>
      </a:accent6>
      <a:hlink>
        <a:srgbClr val="0564C9"/>
      </a:hlink>
      <a:folHlink>
        <a:srgbClr val="FFC000"/>
      </a:folHlink>
    </a:clrScheme>
    <a:fontScheme name="Custom 4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2CCCE136E07B40B9DA5DFBAAE84E49" ma:contentTypeVersion="9" ma:contentTypeDescription="Ein neues Dokument erstellen." ma:contentTypeScope="" ma:versionID="1ab0bbd62e9a7bd2c51582a70338779a">
  <xsd:schema xmlns:xsd="http://www.w3.org/2001/XMLSchema" xmlns:xs="http://www.w3.org/2001/XMLSchema" xmlns:p="http://schemas.microsoft.com/office/2006/metadata/properties" xmlns:ns2="c7b2621b-5588-4399-b412-6e95cea5a2eb" xmlns:ns3="e6d86b29-b620-4f41-8fac-331feec860d0" targetNamespace="http://schemas.microsoft.com/office/2006/metadata/properties" ma:root="true" ma:fieldsID="180807d46a98aaaa833363c9c4957ab8" ns2:_="" ns3:_="">
    <xsd:import namespace="c7b2621b-5588-4399-b412-6e95cea5a2eb"/>
    <xsd:import namespace="e6d86b29-b620-4f41-8fac-331feec86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2621b-5588-4399-b412-6e95cea5a2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6b29-b620-4f41-8fac-331feec860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6d86b29-b620-4f41-8fac-331feec860d0">
      <UserInfo>
        <DisplayName>Volker Kienzlen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F6C5A8B-4984-4153-A6C2-3F0D8F3DEC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D6ADB8-009E-4AF4-8545-A078CAE504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b2621b-5588-4399-b412-6e95cea5a2eb"/>
    <ds:schemaRef ds:uri="e6d86b29-b620-4f41-8fac-331feec860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BBC497-5F14-499F-A2A7-D7F105163EE8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e6d86b29-b620-4f41-8fac-331feec860d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7b2621b-5588-4399-b412-6e95cea5a2e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2833</Words>
  <Application>Microsoft Office PowerPoint</Application>
  <PresentationFormat>Bildschirmpräsentation (4:3)</PresentationFormat>
  <Paragraphs>485</Paragraphs>
  <Slides>31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Open Sans Light</vt:lpstr>
      <vt:lpstr>Wingdings</vt:lpstr>
      <vt:lpstr>Wingdings,Sans-Serif</vt:lpstr>
      <vt:lpstr>Placeholder white</vt:lpstr>
      <vt:lpstr>1_Placeholder 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Marietta Weiss</cp:lastModifiedBy>
  <cp:revision>273</cp:revision>
  <cp:lastPrinted>2017-10-17T07:38:36Z</cp:lastPrinted>
  <dcterms:created xsi:type="dcterms:W3CDTF">2016-10-12T10:24:56Z</dcterms:created>
  <dcterms:modified xsi:type="dcterms:W3CDTF">2023-01-27T12:22:28Z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0x010100DE2CCCE136E07B40B9DA5DFBAAE84E49</vt:lpwstr>
  </property>
</Properties>
</file>